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comments/comment7.xml" ContentType="application/vnd.openxmlformats-officedocument.presentationml.comments+xml"/>
  <Override PartName="/ppt/notesSlides/notesSlide12.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872" r:id="rId2"/>
    <p:sldId id="1426" r:id="rId3"/>
    <p:sldId id="1427" r:id="rId4"/>
    <p:sldId id="1399" r:id="rId5"/>
    <p:sldId id="1403" r:id="rId6"/>
    <p:sldId id="1404" r:id="rId7"/>
    <p:sldId id="1401" r:id="rId8"/>
    <p:sldId id="1402" r:id="rId9"/>
    <p:sldId id="1407" r:id="rId10"/>
    <p:sldId id="875" r:id="rId11"/>
    <p:sldId id="260" r:id="rId12"/>
    <p:sldId id="676" r:id="rId13"/>
    <p:sldId id="677" r:id="rId14"/>
    <p:sldId id="304" r:id="rId15"/>
    <p:sldId id="1432" r:id="rId16"/>
    <p:sldId id="256" r:id="rId17"/>
    <p:sldId id="699" r:id="rId18"/>
    <p:sldId id="1434" r:id="rId19"/>
    <p:sldId id="1431" r:id="rId20"/>
    <p:sldId id="1436" r:id="rId21"/>
    <p:sldId id="1435" r:id="rId22"/>
    <p:sldId id="1438" r:id="rId23"/>
    <p:sldId id="1428" r:id="rId24"/>
    <p:sldId id="142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chter, Joan" initials="AJ" lastIdx="11" clrIdx="0">
    <p:extLst>
      <p:ext uri="{19B8F6BF-5375-455C-9EA6-DF929625EA0E}">
        <p15:presenceInfo xmlns:p15="http://schemas.microsoft.com/office/powerpoint/2012/main" userId="S::auchterj@nassp.org::51163c98-9aa3-4275-bfc6-bfb47aa53fa5" providerId="AD"/>
      </p:ext>
    </p:extLst>
  </p:cmAuthor>
  <p:cmAuthor id="2" name="Omekongo Dibinga" initials="OD" lastIdx="6" clrIdx="1">
    <p:extLst>
      <p:ext uri="{19B8F6BF-5375-455C-9EA6-DF929625EA0E}">
        <p15:presenceInfo xmlns:p15="http://schemas.microsoft.com/office/powerpoint/2012/main" userId="S::omekongo@omekongo.com::57c09825-37f6-4b04-8da0-358621d59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snapToObjects="1">
      <p:cViewPr varScale="1">
        <p:scale>
          <a:sx n="119" d="100"/>
          <a:sy n="119" d="100"/>
        </p:scale>
        <p:origin x="21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5T09:54:27.585" idx="1">
    <p:pos x="4785" y="660"/>
    <p:text>changed the title and adde to slides to set the context  Where are you introducing video?  Interested in the timing of the two hours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3-05T10:54:51.812" idx="11">
    <p:pos x="10" y="10"/>
    <p:text>Let me know if you need additinal language for this slide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3-05T09:59:12.285" idx="3">
    <p:pos x="5032" y="2152"/>
    <p:text>When you are talking this, make it clear why you selected the San Diego Foundation's definition.</p:text>
    <p:extLst>
      <p:ext uri="{C676402C-5697-4E1C-873F-D02D1690AC5C}">
        <p15:threadingInfo xmlns:p15="http://schemas.microsoft.com/office/powerpoint/2012/main" timeZoneBias="300"/>
      </p:ext>
    </p:extLst>
  </p:cm>
  <p:cm authorId="2" dt="2021-03-08T13:11:33.392" idx="2">
    <p:pos x="5032" y="2248"/>
    <p:text>Will do!</p:text>
    <p:extLst>
      <p:ext uri="{C676402C-5697-4E1C-873F-D02D1690AC5C}">
        <p15:threadingInfo xmlns:p15="http://schemas.microsoft.com/office/powerpoint/2012/main" timeZoneBias="300">
          <p15:parentCm authorId="1" idx="3"/>
        </p15:threadingInfo>
      </p:ext>
    </p:extLst>
  </p:cm>
  <p:cm authorId="1" dt="2021-03-05T10:29:36.258" idx="9">
    <p:pos x="10" y="10"/>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3-05T09:57:09.582" idx="2">
    <p:pos x="7427" y="2734"/>
    <p:text>Should we add staff here as the school leader needs to motivate them in order to influence the culture of the school</p:text>
    <p:extLst>
      <p:ext uri="{C676402C-5697-4E1C-873F-D02D1690AC5C}">
        <p15:threadingInfo xmlns:p15="http://schemas.microsoft.com/office/powerpoint/2012/main" timeZoneBias="300"/>
      </p:ext>
    </p:extLst>
  </p:cm>
  <p:cm authorId="2" dt="2021-03-08T13:11:03.377" idx="1">
    <p:pos x="7427" y="2830"/>
    <p:text>Yes indeed.</p:text>
    <p:extLst>
      <p:ext uri="{C676402C-5697-4E1C-873F-D02D1690AC5C}">
        <p15:threadingInfo xmlns:p15="http://schemas.microsoft.com/office/powerpoint/2012/main" timeZoneBias="300">
          <p15:parentCm authorId="1" idx="2"/>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3-05T10:19:57.574" idx="7">
    <p:pos x="7555" y="722"/>
    <p:text>Not sure what to do with part 1. Relating to stages in slides 21 &amp; 22 - might you add a worksheet that would guide the participants thinking.   What is the purpose of this worksheet?  Reinforce why they are doing this is terms of what you said earlier in terms of things like slide 14.  Are we attempting to get them to apply what they learned.  How would I know I could be part of the opposite group?  Should I identify how I can be part of the opposite group?  Could you give some guiding questions for the principals to use as they informally assess the occupants of their schools?</p:text>
    <p:extLst>
      <p:ext uri="{C676402C-5697-4E1C-873F-D02D1690AC5C}">
        <p15:threadingInfo xmlns:p15="http://schemas.microsoft.com/office/powerpoint/2012/main" timeZoneBias="300"/>
      </p:ext>
    </p:extLst>
  </p:cm>
  <p:cm authorId="2" dt="2021-03-08T13:17:54.242" idx="6">
    <p:pos x="7555" y="818"/>
    <p:text>Absolutely will do this! Great idea!</p:text>
    <p:extLst>
      <p:ext uri="{C676402C-5697-4E1C-873F-D02D1690AC5C}">
        <p15:threadingInfo xmlns:p15="http://schemas.microsoft.com/office/powerpoint/2012/main" timeZoneBias="300">
          <p15:parentCm authorId="1" idx="7"/>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1-03-05T10:19:57.574" idx="7">
    <p:pos x="7555" y="722"/>
    <p:text>Not sure what to do with part 1. Relating to stages in slides 21 &amp; 22 - might you add a worksheet that would guide the participants thinking.   What is the purpose of this worksheet?  Reinforce why they are doing this is terms of what you said earlier in terms of things like slide 14.  Are we attempting to get them to apply what they learned.  How would I know I could be part of the opposite group?  Should I identify how I can be part of the opposite group?  Could you give some guiding questions for the principals to use as they informally assess the occupants of their schools?</p:text>
    <p:extLst>
      <p:ext uri="{C676402C-5697-4E1C-873F-D02D1690AC5C}">
        <p15:threadingInfo xmlns:p15="http://schemas.microsoft.com/office/powerpoint/2012/main" timeZoneBias="300"/>
      </p:ext>
    </p:extLst>
  </p:cm>
  <p:cm authorId="2" dt="2021-03-08T13:17:54.242" idx="6">
    <p:pos x="7555" y="818"/>
    <p:text>Absolutely will do this! Great idea!</p:text>
    <p:extLst>
      <p:ext uri="{C676402C-5697-4E1C-873F-D02D1690AC5C}">
        <p15:threadingInfo xmlns:p15="http://schemas.microsoft.com/office/powerpoint/2012/main" timeZoneBias="300">
          <p15:parentCm authorId="1" idx="7"/>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3-05T10:27:28.071" idx="8">
    <p:pos x="10" y="10"/>
    <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3-05T09:54:27.585" idx="1">
    <p:pos x="4785" y="660"/>
    <p:text>changed the title and adde to slides to set the context  Where are you introducing video?  Interested in the timing of the two hours</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29E00-C7B1-A04E-920C-EA2080C1C6C0}" type="datetimeFigureOut">
              <a:rPr lang="en-US" smtClean="0"/>
              <a:t>4/13/21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63EEE-06A3-6648-AE74-4F8EE3C401EC}" type="slidenum">
              <a:rPr lang="en-US" smtClean="0"/>
              <a:t>‹#›</a:t>
            </a:fld>
            <a:endParaRPr lang="en-US"/>
          </a:p>
        </p:txBody>
      </p:sp>
    </p:spTree>
    <p:extLst>
      <p:ext uri="{BB962C8B-B14F-4D97-AF65-F5344CB8AC3E}">
        <p14:creationId xmlns:p14="http://schemas.microsoft.com/office/powerpoint/2010/main" val="1694640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63EEE-06A3-6648-AE74-4F8EE3C401EC}" type="slidenum">
              <a:rPr lang="en-US" smtClean="0"/>
              <a:t>1</a:t>
            </a:fld>
            <a:endParaRPr lang="en-US"/>
          </a:p>
        </p:txBody>
      </p:sp>
    </p:spTree>
    <p:extLst>
      <p:ext uri="{BB962C8B-B14F-4D97-AF65-F5344CB8AC3E}">
        <p14:creationId xmlns:p14="http://schemas.microsoft.com/office/powerpoint/2010/main" val="348134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14</a:t>
            </a:fld>
            <a:endParaRPr lang="en-US"/>
          </a:p>
        </p:txBody>
      </p:sp>
    </p:spTree>
    <p:extLst>
      <p:ext uri="{BB962C8B-B14F-4D97-AF65-F5344CB8AC3E}">
        <p14:creationId xmlns:p14="http://schemas.microsoft.com/office/powerpoint/2010/main" val="33360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23</a:t>
            </a:fld>
            <a:endParaRPr lang="en-US"/>
          </a:p>
        </p:txBody>
      </p:sp>
    </p:spTree>
    <p:extLst>
      <p:ext uri="{BB962C8B-B14F-4D97-AF65-F5344CB8AC3E}">
        <p14:creationId xmlns:p14="http://schemas.microsoft.com/office/powerpoint/2010/main" val="374253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63EEE-06A3-6648-AE74-4F8EE3C401EC}" type="slidenum">
              <a:rPr lang="en-US" smtClean="0"/>
              <a:t>24</a:t>
            </a:fld>
            <a:endParaRPr lang="en-US"/>
          </a:p>
        </p:txBody>
      </p:sp>
    </p:spTree>
    <p:extLst>
      <p:ext uri="{BB962C8B-B14F-4D97-AF65-F5344CB8AC3E}">
        <p14:creationId xmlns:p14="http://schemas.microsoft.com/office/powerpoint/2010/main" val="115022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2</a:t>
            </a:fld>
            <a:endParaRPr lang="en-US"/>
          </a:p>
        </p:txBody>
      </p:sp>
    </p:spTree>
    <p:extLst>
      <p:ext uri="{BB962C8B-B14F-4D97-AF65-F5344CB8AC3E}">
        <p14:creationId xmlns:p14="http://schemas.microsoft.com/office/powerpoint/2010/main" val="220375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3</a:t>
            </a:fld>
            <a:endParaRPr lang="en-US"/>
          </a:p>
        </p:txBody>
      </p:sp>
    </p:spTree>
    <p:extLst>
      <p:ext uri="{BB962C8B-B14F-4D97-AF65-F5344CB8AC3E}">
        <p14:creationId xmlns:p14="http://schemas.microsoft.com/office/powerpoint/2010/main" val="402802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NASSP developed Building Ranks to create a common language that describes the critical and complex role of the school leader. This session highlights equity – one dimension of the Building Ranks framework.  And specifically, one aspect of equity, social justice. NASSP is committed to social justice and supporting your leadership. Thank you for committing to your own social justice leadership.</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50EECF-E197-49B5-9DBF-43AA913C7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83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5</a:t>
            </a:fld>
            <a:endParaRPr lang="en-US"/>
          </a:p>
        </p:txBody>
      </p:sp>
    </p:spTree>
    <p:extLst>
      <p:ext uri="{BB962C8B-B14F-4D97-AF65-F5344CB8AC3E}">
        <p14:creationId xmlns:p14="http://schemas.microsoft.com/office/powerpoint/2010/main" val="118082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7</a:t>
            </a:fld>
            <a:endParaRPr lang="en-US"/>
          </a:p>
        </p:txBody>
      </p:sp>
    </p:spTree>
    <p:extLst>
      <p:ext uri="{BB962C8B-B14F-4D97-AF65-F5344CB8AC3E}">
        <p14:creationId xmlns:p14="http://schemas.microsoft.com/office/powerpoint/2010/main" val="36182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B4F0848-499C-47CB-B63F-C649A935AAAB}" type="slidenum">
              <a:rPr lang="en-US" smtClean="0">
                <a:latin typeface="Arial" pitchFamily="34" charset="0"/>
                <a:cs typeface="Arial" pitchFamily="34" charset="0"/>
              </a:rPr>
              <a:pPr/>
              <a:t>8</a:t>
            </a:fld>
            <a:endParaRPr lang="en-US">
              <a:latin typeface="Arial" pitchFamily="34" charset="0"/>
              <a:cs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a:latin typeface="Arial" pitchFamily="34" charset="0"/>
                <a:cs typeface="Arial" pitchFamily="34" charset="0"/>
              </a:rPr>
              <a:t>The essential question and enduring understanding for equity professional development</a:t>
            </a:r>
          </a:p>
        </p:txBody>
      </p:sp>
    </p:spTree>
    <p:extLst>
      <p:ext uri="{BB962C8B-B14F-4D97-AF65-F5344CB8AC3E}">
        <p14:creationId xmlns:p14="http://schemas.microsoft.com/office/powerpoint/2010/main" val="184162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9</a:t>
            </a:fld>
            <a:endParaRPr lang="en-US"/>
          </a:p>
        </p:txBody>
      </p:sp>
    </p:spTree>
    <p:extLst>
      <p:ext uri="{BB962C8B-B14F-4D97-AF65-F5344CB8AC3E}">
        <p14:creationId xmlns:p14="http://schemas.microsoft.com/office/powerpoint/2010/main" val="250608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A9C463-5307-4F3D-B21E-EDA5C8C366CF}" type="slidenum">
              <a:rPr lang="en-US" smtClean="0"/>
              <a:t>11</a:t>
            </a:fld>
            <a:endParaRPr lang="en-US"/>
          </a:p>
        </p:txBody>
      </p:sp>
    </p:spTree>
    <p:extLst>
      <p:ext uri="{BB962C8B-B14F-4D97-AF65-F5344CB8AC3E}">
        <p14:creationId xmlns:p14="http://schemas.microsoft.com/office/powerpoint/2010/main" val="3971994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F453-BF90-B44C-9E67-03CA9FA5CB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16ACAA-6164-E04A-B196-4506F06D3A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AC5655-C614-AC47-A388-880F1293D5B1}"/>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5" name="Footer Placeholder 4">
            <a:extLst>
              <a:ext uri="{FF2B5EF4-FFF2-40B4-BE49-F238E27FC236}">
                <a16:creationId xmlns:a16="http://schemas.microsoft.com/office/drawing/2014/main" id="{5F99499E-E3F8-CA4D-883B-0F8AC8EC1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27DD68-ECBE-F045-A2C3-9F3A86B16FD8}"/>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30862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D49D-9D69-1347-92F8-B28D698FB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09323-CA35-EB4C-9ED1-C8CC052604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D2B77-51F3-A342-B375-2D6B33C40808}"/>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5" name="Footer Placeholder 4">
            <a:extLst>
              <a:ext uri="{FF2B5EF4-FFF2-40B4-BE49-F238E27FC236}">
                <a16:creationId xmlns:a16="http://schemas.microsoft.com/office/drawing/2014/main" id="{55E03A70-0F4D-1A4F-ABAE-8E62AAB54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093E0-247C-8E4A-8CD4-924733037CDE}"/>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410699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90AC93-9EF6-3A4C-B673-0C7AA3F56A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3080F3-2446-7842-B9B2-387B92CE5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EAD1AB-E87F-A249-9849-E927895EEE6F}"/>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5" name="Footer Placeholder 4">
            <a:extLst>
              <a:ext uri="{FF2B5EF4-FFF2-40B4-BE49-F238E27FC236}">
                <a16:creationId xmlns:a16="http://schemas.microsoft.com/office/drawing/2014/main" id="{A377EBAD-CE70-1F4B-B29A-430C09129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576E9-D525-6D41-9941-EFF443AA1981}"/>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222249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287E-C63B-1148-BDB2-19AB26D5D2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6F8DB3-EDE1-6640-8DDB-277E7EA73D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7D982-D438-B643-BA67-5CDB881367D1}"/>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5" name="Footer Placeholder 4">
            <a:extLst>
              <a:ext uri="{FF2B5EF4-FFF2-40B4-BE49-F238E27FC236}">
                <a16:creationId xmlns:a16="http://schemas.microsoft.com/office/drawing/2014/main" id="{45CE5C42-CEA6-7549-92BE-6D7508C1B0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589195-51DB-2741-A7D4-04773870E450}"/>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181680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2ED8-1651-A04F-B07B-146112323C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59F796-2379-FA4D-8529-910CB7568E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194701-0185-2A48-AFA3-C45579DD2341}"/>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5" name="Footer Placeholder 4">
            <a:extLst>
              <a:ext uri="{FF2B5EF4-FFF2-40B4-BE49-F238E27FC236}">
                <a16:creationId xmlns:a16="http://schemas.microsoft.com/office/drawing/2014/main" id="{9FEFDF1D-8298-4840-A36D-3D4668783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3ED75-8863-2A44-B6E0-4C7BB57A9EBB}"/>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308985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4F97-1E6C-6C40-A1C4-6CC10A0549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EE9550-D7F7-064A-950C-6D409D454D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2CC21F-3BA2-B347-A4B9-0D09418A41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F1BE0B-6332-4341-B4C3-8C02B9642916}"/>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6" name="Footer Placeholder 5">
            <a:extLst>
              <a:ext uri="{FF2B5EF4-FFF2-40B4-BE49-F238E27FC236}">
                <a16:creationId xmlns:a16="http://schemas.microsoft.com/office/drawing/2014/main" id="{F1C82A61-A848-AB42-8F22-EB08C20044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989AD-A7E8-534F-8FD3-754D9BF430CC}"/>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139109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5D914-F3B8-F44A-A33E-613F0ADB1B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6CDC3-3148-A041-BBD6-3E2E63BE90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15798D-1BD7-EB4B-96CA-D60AB2C5D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34C1A-722A-9741-A638-628B809DB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80895-3A61-FA4F-8A11-DBEBE79D8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5D73B6-FC53-6C4C-A80C-9D52AF6002F4}"/>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8" name="Footer Placeholder 7">
            <a:extLst>
              <a:ext uri="{FF2B5EF4-FFF2-40B4-BE49-F238E27FC236}">
                <a16:creationId xmlns:a16="http://schemas.microsoft.com/office/drawing/2014/main" id="{50E8FD51-E6BD-0041-9F41-BF06FBF800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B915A4-2CB6-484A-B656-5E641D634B0D}"/>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318380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599D-1973-E247-8EF3-1412C0242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E680BD-E1D1-584A-AC1D-E0490DCC1B13}"/>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4" name="Footer Placeholder 3">
            <a:extLst>
              <a:ext uri="{FF2B5EF4-FFF2-40B4-BE49-F238E27FC236}">
                <a16:creationId xmlns:a16="http://schemas.microsoft.com/office/drawing/2014/main" id="{58C0CC76-AE2D-064E-97DF-D8AF045176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F1F8A6-47DB-EB49-9594-9F70C187795B}"/>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275918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9FA395-6019-4B4F-A61A-5426AB4A0F63}"/>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3" name="Footer Placeholder 2">
            <a:extLst>
              <a:ext uri="{FF2B5EF4-FFF2-40B4-BE49-F238E27FC236}">
                <a16:creationId xmlns:a16="http://schemas.microsoft.com/office/drawing/2014/main" id="{A6AEA5DC-00F7-0E41-B591-ABA5A4BC94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2D2D06-F9B5-0D48-B733-30FF51F39E54}"/>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188044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699EA-CFFA-6E45-A0EE-C0AC9DD3A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ABCDD-BD9A-1E4D-A2CC-1AC4FE1DD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611982-0928-F744-99CC-58483F89A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A032CB-9014-2746-8234-C7942648A6EE}"/>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6" name="Footer Placeholder 5">
            <a:extLst>
              <a:ext uri="{FF2B5EF4-FFF2-40B4-BE49-F238E27FC236}">
                <a16:creationId xmlns:a16="http://schemas.microsoft.com/office/drawing/2014/main" id="{10182CCE-E0AA-9A45-A0D1-77E2EC9731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B1B65D-6AD1-4641-AD02-34BA9020120F}"/>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405647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5B42-1580-7C4A-A204-DD521D2F2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2DE51-1ED0-7241-94C1-F95D47A34E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759C1-717D-D846-B82F-3617C687A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ABAD6-E1C7-834E-A379-6B4492DF3795}"/>
              </a:ext>
            </a:extLst>
          </p:cNvPr>
          <p:cNvSpPr>
            <a:spLocks noGrp="1"/>
          </p:cNvSpPr>
          <p:nvPr>
            <p:ph type="dt" sz="half" idx="10"/>
          </p:nvPr>
        </p:nvSpPr>
        <p:spPr/>
        <p:txBody>
          <a:bodyPr/>
          <a:lstStyle/>
          <a:p>
            <a:fld id="{05393569-7CC3-1845-88F1-E4D94EDA8A70}" type="datetimeFigureOut">
              <a:rPr lang="en-US" smtClean="0"/>
              <a:t>4/13/21</a:t>
            </a:fld>
            <a:endParaRPr lang="en-US"/>
          </a:p>
        </p:txBody>
      </p:sp>
      <p:sp>
        <p:nvSpPr>
          <p:cNvPr id="6" name="Footer Placeholder 5">
            <a:extLst>
              <a:ext uri="{FF2B5EF4-FFF2-40B4-BE49-F238E27FC236}">
                <a16:creationId xmlns:a16="http://schemas.microsoft.com/office/drawing/2014/main" id="{A94E7B48-9A64-D844-B73A-1743BAB109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9246E-EFF9-144E-9EE1-080AEF0BB1EE}"/>
              </a:ext>
            </a:extLst>
          </p:cNvPr>
          <p:cNvSpPr>
            <a:spLocks noGrp="1"/>
          </p:cNvSpPr>
          <p:nvPr>
            <p:ph type="sldNum" sz="quarter" idx="12"/>
          </p:nvPr>
        </p:nvSpPr>
        <p:spPr/>
        <p:txBody>
          <a:bodyPr/>
          <a:lstStyle/>
          <a:p>
            <a:fld id="{CE535A2C-4413-2147-92F5-05447E883258}" type="slidenum">
              <a:rPr lang="en-US" smtClean="0"/>
              <a:t>‹#›</a:t>
            </a:fld>
            <a:endParaRPr lang="en-US"/>
          </a:p>
        </p:txBody>
      </p:sp>
    </p:spTree>
    <p:extLst>
      <p:ext uri="{BB962C8B-B14F-4D97-AF65-F5344CB8AC3E}">
        <p14:creationId xmlns:p14="http://schemas.microsoft.com/office/powerpoint/2010/main" val="27851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6A21EC-6311-D544-93A6-1FA4985850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2A04EE-2858-8945-BD2E-DA30809D5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52B5F-BAC1-5549-BBE6-4E9B4F4FCF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93569-7CC3-1845-88F1-E4D94EDA8A70}" type="datetimeFigureOut">
              <a:rPr lang="en-US" smtClean="0"/>
              <a:t>4/13/21</a:t>
            </a:fld>
            <a:endParaRPr lang="en-US"/>
          </a:p>
        </p:txBody>
      </p:sp>
      <p:sp>
        <p:nvSpPr>
          <p:cNvPr id="5" name="Footer Placeholder 4">
            <a:extLst>
              <a:ext uri="{FF2B5EF4-FFF2-40B4-BE49-F238E27FC236}">
                <a16:creationId xmlns:a16="http://schemas.microsoft.com/office/drawing/2014/main" id="{DE483614-E536-574D-8AC6-F81B44FFF8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03CDBA-1ADF-F047-AE72-BE81BA2F8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35A2C-4413-2147-92F5-05447E883258}" type="slidenum">
              <a:rPr lang="en-US" smtClean="0"/>
              <a:t>‹#›</a:t>
            </a:fld>
            <a:endParaRPr lang="en-US"/>
          </a:p>
        </p:txBody>
      </p:sp>
    </p:spTree>
    <p:extLst>
      <p:ext uri="{BB962C8B-B14F-4D97-AF65-F5344CB8AC3E}">
        <p14:creationId xmlns:p14="http://schemas.microsoft.com/office/powerpoint/2010/main" val="389964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package" Target="../embeddings/Microsoft_PowerPoint_Slide6.sld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ted.com/talks/chimamanda_ngozi_adichie_the_danger_of_a_single_story#t-648925"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comments" Target="../comments/commen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PowerPoint_Slide2.sld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134EC-E405-AA4E-A2C9-EBDB248530F6}"/>
              </a:ext>
            </a:extLst>
          </p:cNvPr>
          <p:cNvSpPr txBox="1"/>
          <p:nvPr/>
        </p:nvSpPr>
        <p:spPr>
          <a:xfrm>
            <a:off x="0" y="268353"/>
            <a:ext cx="12192000" cy="3631763"/>
          </a:xfrm>
          <a:prstGeom prst="rect">
            <a:avLst/>
          </a:prstGeom>
          <a:noFill/>
        </p:spPr>
        <p:txBody>
          <a:bodyPr wrap="square" rtlCol="0">
            <a:spAutoFit/>
          </a:bodyPr>
          <a:lstStyle/>
          <a:p>
            <a:pPr algn="ctr"/>
            <a:r>
              <a:rPr lang="en-US" sz="6600" b="1" dirty="0"/>
              <a:t>Leading Social Justice in Your School </a:t>
            </a:r>
          </a:p>
          <a:p>
            <a:pPr algn="ctr"/>
            <a:r>
              <a:rPr lang="en-US" sz="4000" b="1" dirty="0"/>
              <a:t>Session 2: Who Am I and Why Am I Here?</a:t>
            </a:r>
            <a:endParaRPr lang="en-US" sz="4000" dirty="0"/>
          </a:p>
          <a:p>
            <a:endParaRPr lang="en-US" sz="3600" dirty="0"/>
          </a:p>
          <a:p>
            <a:endParaRPr lang="en-US" dirty="0"/>
          </a:p>
        </p:txBody>
      </p:sp>
      <p:sp>
        <p:nvSpPr>
          <p:cNvPr id="4" name="TextBox 3">
            <a:extLst>
              <a:ext uri="{FF2B5EF4-FFF2-40B4-BE49-F238E27FC236}">
                <a16:creationId xmlns:a16="http://schemas.microsoft.com/office/drawing/2014/main" id="{32D5AFCD-1DB3-1140-8D8E-9ECB6FC27447}"/>
              </a:ext>
            </a:extLst>
          </p:cNvPr>
          <p:cNvSpPr txBox="1"/>
          <p:nvPr/>
        </p:nvSpPr>
        <p:spPr>
          <a:xfrm>
            <a:off x="3937571" y="4065052"/>
            <a:ext cx="3998338" cy="1508105"/>
          </a:xfrm>
          <a:prstGeom prst="rect">
            <a:avLst/>
          </a:prstGeom>
          <a:noFill/>
        </p:spPr>
        <p:txBody>
          <a:bodyPr wrap="square" rtlCol="0">
            <a:spAutoFit/>
          </a:bodyPr>
          <a:lstStyle/>
          <a:p>
            <a:pPr algn="ctr"/>
            <a:endParaRPr lang="en-US" sz="3200" dirty="0"/>
          </a:p>
          <a:p>
            <a:pPr algn="ctr"/>
            <a:r>
              <a:rPr lang="en-US" sz="2800" dirty="0"/>
              <a:t>Designed and Lead by</a:t>
            </a:r>
          </a:p>
          <a:p>
            <a:pPr algn="ctr"/>
            <a:r>
              <a:rPr lang="en-US" sz="3200" b="1" dirty="0"/>
              <a:t>Dr. Omekongo Dibinga </a:t>
            </a:r>
          </a:p>
        </p:txBody>
      </p:sp>
      <p:pic>
        <p:nvPicPr>
          <p:cNvPr id="12290" name="Picture 2" descr="nassp">
            <a:extLst>
              <a:ext uri="{FF2B5EF4-FFF2-40B4-BE49-F238E27FC236}">
                <a16:creationId xmlns:a16="http://schemas.microsoft.com/office/drawing/2014/main" id="{E227907D-099E-FC47-AAED-ED63B382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347" y="4989529"/>
            <a:ext cx="1915428" cy="12537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aculty Profile: Omekongo Dibinga">
            <a:extLst>
              <a:ext uri="{FF2B5EF4-FFF2-40B4-BE49-F238E27FC236}">
                <a16:creationId xmlns:a16="http://schemas.microsoft.com/office/drawing/2014/main" id="{4DB7B4D6-5B17-45CF-9979-DD8F6215D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93" y="3385819"/>
            <a:ext cx="2857500"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9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9B86-3BBE-DB4C-B8C1-0F4826096BDD}"/>
              </a:ext>
            </a:extLst>
          </p:cNvPr>
          <p:cNvSpPr>
            <a:spLocks noGrp="1"/>
          </p:cNvSpPr>
          <p:nvPr>
            <p:ph type="title"/>
          </p:nvPr>
        </p:nvSpPr>
        <p:spPr>
          <a:xfrm>
            <a:off x="838200" y="67384"/>
            <a:ext cx="10515600" cy="707531"/>
          </a:xfrm>
        </p:spPr>
        <p:txBody>
          <a:bodyPr/>
          <a:lstStyle/>
          <a:p>
            <a:pPr algn="ctr"/>
            <a:r>
              <a:rPr lang="en-US" b="1" dirty="0"/>
              <a:t>Assignments for today</a:t>
            </a:r>
          </a:p>
        </p:txBody>
      </p:sp>
      <p:sp>
        <p:nvSpPr>
          <p:cNvPr id="3" name="Content Placeholder 2">
            <a:extLst>
              <a:ext uri="{FF2B5EF4-FFF2-40B4-BE49-F238E27FC236}">
                <a16:creationId xmlns:a16="http://schemas.microsoft.com/office/drawing/2014/main" id="{E247D495-A452-3641-AF76-95B8C9570971}"/>
              </a:ext>
            </a:extLst>
          </p:cNvPr>
          <p:cNvSpPr>
            <a:spLocks noGrp="1"/>
          </p:cNvSpPr>
          <p:nvPr>
            <p:ph idx="1"/>
          </p:nvPr>
        </p:nvSpPr>
        <p:spPr>
          <a:xfrm>
            <a:off x="0" y="774914"/>
            <a:ext cx="12192000" cy="6083085"/>
          </a:xfrm>
        </p:spPr>
        <p:txBody>
          <a:bodyPr>
            <a:noAutofit/>
          </a:bodyPr>
          <a:lstStyle/>
          <a:p>
            <a:pPr marL="0" indent="0" algn="ctr">
              <a:buNone/>
            </a:pPr>
            <a:r>
              <a:rPr lang="en-US" b="1" dirty="0"/>
              <a:t>Part 1</a:t>
            </a:r>
          </a:p>
          <a:p>
            <a:pPr marL="0" indent="0">
              <a:buNone/>
            </a:pPr>
            <a:r>
              <a:rPr lang="en-US" sz="2400" dirty="0"/>
              <a:t>Reflect on your stage of identity development and assess whether you can also be part of the opposite group. For example, think of the following questions:</a:t>
            </a:r>
          </a:p>
          <a:p>
            <a:pPr marL="0" indent="0">
              <a:buNone/>
            </a:pPr>
            <a:endParaRPr lang="en-US" sz="2000" dirty="0"/>
          </a:p>
          <a:p>
            <a:pPr lvl="0"/>
            <a:r>
              <a:rPr lang="en-US" sz="2300" dirty="0"/>
              <a:t>What was I taught about my identity growing up from my family that most affected my growth positively or negatively?</a:t>
            </a:r>
          </a:p>
          <a:p>
            <a:pPr lvl="0"/>
            <a:r>
              <a:rPr lang="en-US" sz="2300" dirty="0"/>
              <a:t>What messages did I receive about who I was when I left my home every day (in school, from friends, my teachers, etc.)?</a:t>
            </a:r>
          </a:p>
          <a:p>
            <a:pPr lvl="0"/>
            <a:r>
              <a:rPr lang="en-US" sz="2300" dirty="0"/>
              <a:t>How did my schooling reinforce a positive or negative identity development for me?</a:t>
            </a:r>
          </a:p>
          <a:p>
            <a:pPr lvl="0"/>
            <a:r>
              <a:rPr lang="en-US" sz="2300" dirty="0"/>
              <a:t>What experiences in my life influenced the social justice causes I believe in?</a:t>
            </a:r>
          </a:p>
          <a:p>
            <a:pPr lvl="0"/>
            <a:r>
              <a:rPr lang="en-US" sz="2300" dirty="0"/>
              <a:t>What was I taught about the identity of others and how did that affect my identity development?</a:t>
            </a:r>
          </a:p>
          <a:p>
            <a:pPr lvl="0"/>
            <a:r>
              <a:rPr lang="en-US" sz="2300" dirty="0"/>
              <a:t>Did my upbringing create stereotypes and biases towards others that I’ve had to work to change (or still need to)? Please elaborate on your answer.</a:t>
            </a:r>
          </a:p>
          <a:p>
            <a:pPr lvl="0"/>
            <a:r>
              <a:rPr lang="en-US" sz="2300" dirty="0"/>
              <a:t>What about my past identity experiences led me to become an educator and eventually a teacher or school leader?</a:t>
            </a:r>
            <a:r>
              <a:rPr lang="en-US" sz="2400" dirty="0"/>
              <a:t>		</a:t>
            </a:r>
          </a:p>
        </p:txBody>
      </p:sp>
    </p:spTree>
    <p:extLst>
      <p:ext uri="{BB962C8B-B14F-4D97-AF65-F5344CB8AC3E}">
        <p14:creationId xmlns:p14="http://schemas.microsoft.com/office/powerpoint/2010/main" val="129316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559398" y="817516"/>
            <a:ext cx="11058861"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6000" b="1" i="1" dirty="0">
                <a:latin typeface="Calibri" pitchFamily="34" charset="0"/>
                <a:ea typeface="Calibri" pitchFamily="34" charset="0"/>
                <a:cs typeface="TimesNewRoman,BoldItalic"/>
              </a:rPr>
              <a:t>Community Share Out</a:t>
            </a:r>
          </a:p>
          <a:p>
            <a:pPr algn="ctr" fontAlgn="base">
              <a:spcBef>
                <a:spcPct val="0"/>
              </a:spcBef>
              <a:spcAft>
                <a:spcPct val="0"/>
              </a:spcAft>
            </a:pPr>
            <a:endParaRPr lang="en-US" sz="3200" dirty="0">
              <a:latin typeface="Arial" pitchFamily="34" charset="0"/>
              <a:cs typeface="Arial" pitchFamily="34" charset="0"/>
            </a:endParaRPr>
          </a:p>
          <a:p>
            <a:pPr algn="ctr" eaLnBrk="0" fontAlgn="base" hangingPunct="0">
              <a:spcBef>
                <a:spcPct val="0"/>
              </a:spcBef>
              <a:spcAft>
                <a:spcPct val="0"/>
              </a:spcAft>
            </a:pPr>
            <a:r>
              <a:rPr lang="en-US" sz="3600" dirty="0">
                <a:latin typeface="Calibri" pitchFamily="34" charset="0"/>
                <a:ea typeface="Calibri" pitchFamily="34" charset="0"/>
                <a:cs typeface="Arial" pitchFamily="34" charset="0"/>
              </a:rPr>
              <a:t>On a volunteer basis, we will spend the next few minutes hearing what the exercise on ethnic and racial identity development was like for some of you.</a:t>
            </a:r>
            <a:endParaRPr lang="en-US" sz="3600" dirty="0">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04721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5"/>
          <p:cNvSpPr>
            <a:spLocks/>
          </p:cNvSpPr>
          <p:nvPr/>
        </p:nvSpPr>
        <p:spPr bwMode="auto">
          <a:xfrm>
            <a:off x="1524000" y="1184276"/>
            <a:ext cx="9144000" cy="276225"/>
          </a:xfrm>
          <a:custGeom>
            <a:avLst/>
            <a:gdLst>
              <a:gd name="T0" fmla="*/ 0 w 15196"/>
              <a:gd name="T1" fmla="*/ 110745 h 434"/>
              <a:gd name="T2" fmla="*/ 228660 w 15196"/>
              <a:gd name="T3" fmla="*/ 47098 h 434"/>
              <a:gd name="T4" fmla="*/ 312903 w 15196"/>
              <a:gd name="T5" fmla="*/ 110745 h 434"/>
              <a:gd name="T6" fmla="*/ 385112 w 15196"/>
              <a:gd name="T7" fmla="*/ 148932 h 434"/>
              <a:gd name="T8" fmla="*/ 625807 w 15196"/>
              <a:gd name="T9" fmla="*/ 110745 h 434"/>
              <a:gd name="T10" fmla="*/ 685981 w 15196"/>
              <a:gd name="T11" fmla="*/ 161662 h 434"/>
              <a:gd name="T12" fmla="*/ 722085 w 15196"/>
              <a:gd name="T13" fmla="*/ 187120 h 434"/>
              <a:gd name="T14" fmla="*/ 902606 w 15196"/>
              <a:gd name="T15" fmla="*/ 174391 h 434"/>
              <a:gd name="T16" fmla="*/ 998884 w 15196"/>
              <a:gd name="T17" fmla="*/ 110745 h 434"/>
              <a:gd name="T18" fmla="*/ 1071092 w 15196"/>
              <a:gd name="T19" fmla="*/ 85286 h 434"/>
              <a:gd name="T20" fmla="*/ 1107197 w 15196"/>
              <a:gd name="T21" fmla="*/ 72557 h 434"/>
              <a:gd name="T22" fmla="*/ 1323822 w 15196"/>
              <a:gd name="T23" fmla="*/ 85286 h 434"/>
              <a:gd name="T24" fmla="*/ 1347892 w 15196"/>
              <a:gd name="T25" fmla="*/ 123474 h 434"/>
              <a:gd name="T26" fmla="*/ 1383996 w 15196"/>
              <a:gd name="T27" fmla="*/ 161662 h 434"/>
              <a:gd name="T28" fmla="*/ 1480274 w 15196"/>
              <a:gd name="T29" fmla="*/ 199849 h 434"/>
              <a:gd name="T30" fmla="*/ 1745038 w 15196"/>
              <a:gd name="T31" fmla="*/ 174391 h 434"/>
              <a:gd name="T32" fmla="*/ 1985733 w 15196"/>
              <a:gd name="T33" fmla="*/ 59828 h 434"/>
              <a:gd name="T34" fmla="*/ 2069976 w 15196"/>
              <a:gd name="T35" fmla="*/ 85286 h 434"/>
              <a:gd name="T36" fmla="*/ 2142185 w 15196"/>
              <a:gd name="T37" fmla="*/ 174391 h 434"/>
              <a:gd name="T38" fmla="*/ 2262532 w 15196"/>
              <a:gd name="T39" fmla="*/ 187120 h 434"/>
              <a:gd name="T40" fmla="*/ 2563401 w 15196"/>
              <a:gd name="T41" fmla="*/ 174391 h 434"/>
              <a:gd name="T42" fmla="*/ 2888339 w 15196"/>
              <a:gd name="T43" fmla="*/ 110745 h 434"/>
              <a:gd name="T44" fmla="*/ 3129034 w 15196"/>
              <a:gd name="T45" fmla="*/ 136203 h 434"/>
              <a:gd name="T46" fmla="*/ 3177173 w 15196"/>
              <a:gd name="T47" fmla="*/ 212579 h 434"/>
              <a:gd name="T48" fmla="*/ 3273451 w 15196"/>
              <a:gd name="T49" fmla="*/ 276225 h 434"/>
              <a:gd name="T50" fmla="*/ 3538216 w 15196"/>
              <a:gd name="T51" fmla="*/ 238037 h 434"/>
              <a:gd name="T52" fmla="*/ 3610424 w 15196"/>
              <a:gd name="T53" fmla="*/ 199849 h 434"/>
              <a:gd name="T54" fmla="*/ 3754841 w 15196"/>
              <a:gd name="T55" fmla="*/ 174391 h 434"/>
              <a:gd name="T56" fmla="*/ 3827049 w 15196"/>
              <a:gd name="T57" fmla="*/ 148932 h 434"/>
              <a:gd name="T58" fmla="*/ 4079779 w 15196"/>
              <a:gd name="T59" fmla="*/ 123474 h 434"/>
              <a:gd name="T60" fmla="*/ 4272335 w 15196"/>
              <a:gd name="T61" fmla="*/ 148932 h 434"/>
              <a:gd name="T62" fmla="*/ 4428787 w 15196"/>
              <a:gd name="T63" fmla="*/ 212579 h 434"/>
              <a:gd name="T64" fmla="*/ 4633377 w 15196"/>
              <a:gd name="T65" fmla="*/ 187120 h 434"/>
              <a:gd name="T66" fmla="*/ 4717620 w 15196"/>
              <a:gd name="T67" fmla="*/ 136203 h 434"/>
              <a:gd name="T68" fmla="*/ 4970351 w 15196"/>
              <a:gd name="T69" fmla="*/ 21640 h 434"/>
              <a:gd name="T70" fmla="*/ 5126803 w 15196"/>
              <a:gd name="T71" fmla="*/ 34369 h 434"/>
              <a:gd name="T72" fmla="*/ 5235116 w 15196"/>
              <a:gd name="T73" fmla="*/ 98015 h 434"/>
              <a:gd name="T74" fmla="*/ 5271220 w 15196"/>
              <a:gd name="T75" fmla="*/ 148932 h 434"/>
              <a:gd name="T76" fmla="*/ 5355463 w 15196"/>
              <a:gd name="T77" fmla="*/ 174391 h 434"/>
              <a:gd name="T78" fmla="*/ 5909061 w 15196"/>
              <a:gd name="T79" fmla="*/ 123474 h 434"/>
              <a:gd name="T80" fmla="*/ 6101617 w 15196"/>
              <a:gd name="T81" fmla="*/ 59828 h 434"/>
              <a:gd name="T82" fmla="*/ 6438590 w 15196"/>
              <a:gd name="T83" fmla="*/ 72557 h 434"/>
              <a:gd name="T84" fmla="*/ 6679285 w 15196"/>
              <a:gd name="T85" fmla="*/ 238037 h 434"/>
              <a:gd name="T86" fmla="*/ 7160674 w 15196"/>
              <a:gd name="T87" fmla="*/ 148932 h 434"/>
              <a:gd name="T88" fmla="*/ 7329161 w 15196"/>
              <a:gd name="T89" fmla="*/ 72557 h 434"/>
              <a:gd name="T90" fmla="*/ 7702238 w 15196"/>
              <a:gd name="T91" fmla="*/ 98015 h 434"/>
              <a:gd name="T92" fmla="*/ 7762412 w 15196"/>
              <a:gd name="T93" fmla="*/ 174391 h 434"/>
              <a:gd name="T94" fmla="*/ 7846655 w 15196"/>
              <a:gd name="T95" fmla="*/ 199849 h 434"/>
              <a:gd name="T96" fmla="*/ 8135489 w 15196"/>
              <a:gd name="T97" fmla="*/ 187120 h 434"/>
              <a:gd name="T98" fmla="*/ 8279905 w 15196"/>
              <a:gd name="T99" fmla="*/ 123474 h 434"/>
              <a:gd name="T100" fmla="*/ 8400253 w 15196"/>
              <a:gd name="T101" fmla="*/ 98015 h 434"/>
              <a:gd name="T102" fmla="*/ 8556705 w 15196"/>
              <a:gd name="T103" fmla="*/ 110745 h 434"/>
              <a:gd name="T104" fmla="*/ 8604844 w 15196"/>
              <a:gd name="T105" fmla="*/ 148932 h 434"/>
              <a:gd name="T106" fmla="*/ 8869608 w 15196"/>
              <a:gd name="T107" fmla="*/ 136203 h 434"/>
              <a:gd name="T108" fmla="*/ 9001990 w 15196"/>
              <a:gd name="T109" fmla="*/ 59828 h 434"/>
              <a:gd name="T110" fmla="*/ 9074198 w 15196"/>
              <a:gd name="T111" fmla="*/ 34369 h 4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96"/>
              <a:gd name="T169" fmla="*/ 0 h 434"/>
              <a:gd name="T170" fmla="*/ 15196 w 15196"/>
              <a:gd name="T171" fmla="*/ 434 h 4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96" h="434">
                <a:moveTo>
                  <a:pt x="0" y="174"/>
                </a:moveTo>
                <a:cubicBezTo>
                  <a:pt x="142" y="158"/>
                  <a:pt x="261" y="153"/>
                  <a:pt x="380" y="74"/>
                </a:cubicBezTo>
                <a:cubicBezTo>
                  <a:pt x="398" y="88"/>
                  <a:pt x="491" y="159"/>
                  <a:pt x="520" y="174"/>
                </a:cubicBezTo>
                <a:cubicBezTo>
                  <a:pt x="686" y="257"/>
                  <a:pt x="468" y="119"/>
                  <a:pt x="640" y="234"/>
                </a:cubicBezTo>
                <a:cubicBezTo>
                  <a:pt x="933" y="185"/>
                  <a:pt x="800" y="204"/>
                  <a:pt x="1040" y="174"/>
                </a:cubicBezTo>
                <a:cubicBezTo>
                  <a:pt x="1157" y="213"/>
                  <a:pt x="1050" y="164"/>
                  <a:pt x="1140" y="254"/>
                </a:cubicBezTo>
                <a:cubicBezTo>
                  <a:pt x="1157" y="271"/>
                  <a:pt x="1180" y="281"/>
                  <a:pt x="1200" y="294"/>
                </a:cubicBezTo>
                <a:cubicBezTo>
                  <a:pt x="1300" y="287"/>
                  <a:pt x="1403" y="299"/>
                  <a:pt x="1500" y="274"/>
                </a:cubicBezTo>
                <a:cubicBezTo>
                  <a:pt x="1561" y="258"/>
                  <a:pt x="1600" y="194"/>
                  <a:pt x="1660" y="174"/>
                </a:cubicBezTo>
                <a:cubicBezTo>
                  <a:pt x="1700" y="161"/>
                  <a:pt x="1740" y="147"/>
                  <a:pt x="1780" y="134"/>
                </a:cubicBezTo>
                <a:cubicBezTo>
                  <a:pt x="1800" y="127"/>
                  <a:pt x="1840" y="114"/>
                  <a:pt x="1840" y="114"/>
                </a:cubicBezTo>
                <a:cubicBezTo>
                  <a:pt x="1960" y="121"/>
                  <a:pt x="2082" y="110"/>
                  <a:pt x="2200" y="134"/>
                </a:cubicBezTo>
                <a:cubicBezTo>
                  <a:pt x="2224" y="139"/>
                  <a:pt x="2225" y="176"/>
                  <a:pt x="2240" y="194"/>
                </a:cubicBezTo>
                <a:cubicBezTo>
                  <a:pt x="2258" y="216"/>
                  <a:pt x="2276" y="239"/>
                  <a:pt x="2300" y="254"/>
                </a:cubicBezTo>
                <a:cubicBezTo>
                  <a:pt x="2327" y="271"/>
                  <a:pt x="2420" y="301"/>
                  <a:pt x="2460" y="314"/>
                </a:cubicBezTo>
                <a:cubicBezTo>
                  <a:pt x="2607" y="306"/>
                  <a:pt x="2765" y="334"/>
                  <a:pt x="2900" y="274"/>
                </a:cubicBezTo>
                <a:cubicBezTo>
                  <a:pt x="3040" y="212"/>
                  <a:pt x="3151" y="131"/>
                  <a:pt x="3300" y="94"/>
                </a:cubicBezTo>
                <a:cubicBezTo>
                  <a:pt x="3347" y="107"/>
                  <a:pt x="3398" y="109"/>
                  <a:pt x="3440" y="134"/>
                </a:cubicBezTo>
                <a:cubicBezTo>
                  <a:pt x="3477" y="156"/>
                  <a:pt x="3511" y="259"/>
                  <a:pt x="3560" y="274"/>
                </a:cubicBezTo>
                <a:cubicBezTo>
                  <a:pt x="3624" y="294"/>
                  <a:pt x="3693" y="287"/>
                  <a:pt x="3760" y="294"/>
                </a:cubicBezTo>
                <a:cubicBezTo>
                  <a:pt x="3927" y="287"/>
                  <a:pt x="4094" y="285"/>
                  <a:pt x="4260" y="274"/>
                </a:cubicBezTo>
                <a:cubicBezTo>
                  <a:pt x="4429" y="263"/>
                  <a:pt x="4633" y="207"/>
                  <a:pt x="4800" y="174"/>
                </a:cubicBezTo>
                <a:cubicBezTo>
                  <a:pt x="4933" y="187"/>
                  <a:pt x="5073" y="172"/>
                  <a:pt x="5200" y="214"/>
                </a:cubicBezTo>
                <a:cubicBezTo>
                  <a:pt x="5246" y="229"/>
                  <a:pt x="5253" y="294"/>
                  <a:pt x="5280" y="334"/>
                </a:cubicBezTo>
                <a:cubicBezTo>
                  <a:pt x="5315" y="386"/>
                  <a:pt x="5388" y="399"/>
                  <a:pt x="5440" y="434"/>
                </a:cubicBezTo>
                <a:cubicBezTo>
                  <a:pt x="5609" y="422"/>
                  <a:pt x="5727" y="430"/>
                  <a:pt x="5880" y="374"/>
                </a:cubicBezTo>
                <a:cubicBezTo>
                  <a:pt x="6024" y="322"/>
                  <a:pt x="5859" y="342"/>
                  <a:pt x="6000" y="314"/>
                </a:cubicBezTo>
                <a:cubicBezTo>
                  <a:pt x="6107" y="293"/>
                  <a:pt x="6142" y="301"/>
                  <a:pt x="6240" y="274"/>
                </a:cubicBezTo>
                <a:cubicBezTo>
                  <a:pt x="6281" y="263"/>
                  <a:pt x="6319" y="242"/>
                  <a:pt x="6360" y="234"/>
                </a:cubicBezTo>
                <a:cubicBezTo>
                  <a:pt x="6422" y="222"/>
                  <a:pt x="6743" y="197"/>
                  <a:pt x="6780" y="194"/>
                </a:cubicBezTo>
                <a:cubicBezTo>
                  <a:pt x="6817" y="197"/>
                  <a:pt x="7021" y="201"/>
                  <a:pt x="7100" y="234"/>
                </a:cubicBezTo>
                <a:cubicBezTo>
                  <a:pt x="7364" y="344"/>
                  <a:pt x="7160" y="294"/>
                  <a:pt x="7360" y="334"/>
                </a:cubicBezTo>
                <a:cubicBezTo>
                  <a:pt x="7473" y="321"/>
                  <a:pt x="7589" y="322"/>
                  <a:pt x="7700" y="294"/>
                </a:cubicBezTo>
                <a:cubicBezTo>
                  <a:pt x="7752" y="281"/>
                  <a:pt x="7793" y="239"/>
                  <a:pt x="7840" y="214"/>
                </a:cubicBezTo>
                <a:cubicBezTo>
                  <a:pt x="7979" y="139"/>
                  <a:pt x="8107" y="72"/>
                  <a:pt x="8260" y="34"/>
                </a:cubicBezTo>
                <a:cubicBezTo>
                  <a:pt x="8347" y="41"/>
                  <a:pt x="8435" y="36"/>
                  <a:pt x="8520" y="54"/>
                </a:cubicBezTo>
                <a:cubicBezTo>
                  <a:pt x="8533" y="57"/>
                  <a:pt x="8672" y="126"/>
                  <a:pt x="8700" y="154"/>
                </a:cubicBezTo>
                <a:cubicBezTo>
                  <a:pt x="8724" y="178"/>
                  <a:pt x="8734" y="213"/>
                  <a:pt x="8760" y="234"/>
                </a:cubicBezTo>
                <a:cubicBezTo>
                  <a:pt x="8772" y="244"/>
                  <a:pt x="8896" y="273"/>
                  <a:pt x="8900" y="274"/>
                </a:cubicBezTo>
                <a:cubicBezTo>
                  <a:pt x="9217" y="262"/>
                  <a:pt x="9512" y="262"/>
                  <a:pt x="9820" y="194"/>
                </a:cubicBezTo>
                <a:cubicBezTo>
                  <a:pt x="9931" y="169"/>
                  <a:pt x="10031" y="121"/>
                  <a:pt x="10140" y="94"/>
                </a:cubicBezTo>
                <a:cubicBezTo>
                  <a:pt x="10327" y="101"/>
                  <a:pt x="10514" y="98"/>
                  <a:pt x="10700" y="114"/>
                </a:cubicBezTo>
                <a:cubicBezTo>
                  <a:pt x="10876" y="130"/>
                  <a:pt x="10954" y="301"/>
                  <a:pt x="11100" y="374"/>
                </a:cubicBezTo>
                <a:cubicBezTo>
                  <a:pt x="11361" y="363"/>
                  <a:pt x="11669" y="388"/>
                  <a:pt x="11900" y="234"/>
                </a:cubicBezTo>
                <a:cubicBezTo>
                  <a:pt x="11976" y="120"/>
                  <a:pt x="12050" y="133"/>
                  <a:pt x="12180" y="114"/>
                </a:cubicBezTo>
                <a:cubicBezTo>
                  <a:pt x="12387" y="127"/>
                  <a:pt x="12595" y="124"/>
                  <a:pt x="12800" y="154"/>
                </a:cubicBezTo>
                <a:cubicBezTo>
                  <a:pt x="12847" y="161"/>
                  <a:pt x="12870" y="250"/>
                  <a:pt x="12900" y="274"/>
                </a:cubicBezTo>
                <a:cubicBezTo>
                  <a:pt x="12913" y="284"/>
                  <a:pt x="13035" y="313"/>
                  <a:pt x="13040" y="314"/>
                </a:cubicBezTo>
                <a:cubicBezTo>
                  <a:pt x="13200" y="307"/>
                  <a:pt x="13361" y="310"/>
                  <a:pt x="13520" y="294"/>
                </a:cubicBezTo>
                <a:cubicBezTo>
                  <a:pt x="13596" y="286"/>
                  <a:pt x="13689" y="220"/>
                  <a:pt x="13760" y="194"/>
                </a:cubicBezTo>
                <a:cubicBezTo>
                  <a:pt x="13808" y="176"/>
                  <a:pt x="13919" y="161"/>
                  <a:pt x="13960" y="154"/>
                </a:cubicBezTo>
                <a:cubicBezTo>
                  <a:pt x="14047" y="161"/>
                  <a:pt x="14135" y="154"/>
                  <a:pt x="14220" y="174"/>
                </a:cubicBezTo>
                <a:cubicBezTo>
                  <a:pt x="14252" y="182"/>
                  <a:pt x="14267" y="231"/>
                  <a:pt x="14300" y="234"/>
                </a:cubicBezTo>
                <a:cubicBezTo>
                  <a:pt x="14446" y="245"/>
                  <a:pt x="14593" y="221"/>
                  <a:pt x="14740" y="214"/>
                </a:cubicBezTo>
                <a:cubicBezTo>
                  <a:pt x="14811" y="171"/>
                  <a:pt x="14883" y="125"/>
                  <a:pt x="14960" y="94"/>
                </a:cubicBezTo>
                <a:cubicBezTo>
                  <a:pt x="15196" y="0"/>
                  <a:pt x="14939" y="125"/>
                  <a:pt x="15080" y="54"/>
                </a:cubicBezTo>
              </a:path>
            </a:pathLst>
          </a:custGeom>
          <a:solidFill>
            <a:srgbClr val="00CCFF"/>
          </a:solidFill>
          <a:ln w="28575">
            <a:solidFill>
              <a:srgbClr val="0000FF"/>
            </a:solidFill>
            <a:round/>
            <a:headEnd/>
            <a:tailEnd/>
          </a:ln>
        </p:spPr>
        <p:txBody>
          <a:bodyPr/>
          <a:lstStyle/>
          <a:p>
            <a:endParaRPr lang="en-US"/>
          </a:p>
        </p:txBody>
      </p:sp>
      <p:sp>
        <p:nvSpPr>
          <p:cNvPr id="27651" name="Freeform 4"/>
          <p:cNvSpPr>
            <a:spLocks/>
          </p:cNvSpPr>
          <p:nvPr/>
        </p:nvSpPr>
        <p:spPr bwMode="auto">
          <a:xfrm>
            <a:off x="1524000" y="1452564"/>
            <a:ext cx="9144000" cy="300037"/>
          </a:xfrm>
          <a:custGeom>
            <a:avLst/>
            <a:gdLst>
              <a:gd name="T0" fmla="*/ 0 w 15020"/>
              <a:gd name="T1" fmla="*/ 38140 h 472"/>
              <a:gd name="T2" fmla="*/ 85230 w 15020"/>
              <a:gd name="T3" fmla="*/ 25427 h 472"/>
              <a:gd name="T4" fmla="*/ 158285 w 15020"/>
              <a:gd name="T5" fmla="*/ 0 h 472"/>
              <a:gd name="T6" fmla="*/ 645316 w 15020"/>
              <a:gd name="T7" fmla="*/ 63567 h 472"/>
              <a:gd name="T8" fmla="*/ 901007 w 15020"/>
              <a:gd name="T9" fmla="*/ 114421 h 472"/>
              <a:gd name="T10" fmla="*/ 1107995 w 15020"/>
              <a:gd name="T11" fmla="*/ 38140 h 472"/>
              <a:gd name="T12" fmla="*/ 1266280 w 15020"/>
              <a:gd name="T13" fmla="*/ 50854 h 472"/>
              <a:gd name="T14" fmla="*/ 1314983 w 15020"/>
              <a:gd name="T15" fmla="*/ 88994 h 472"/>
              <a:gd name="T16" fmla="*/ 1546322 w 15020"/>
              <a:gd name="T17" fmla="*/ 76281 h 472"/>
              <a:gd name="T18" fmla="*/ 1692432 w 15020"/>
              <a:gd name="T19" fmla="*/ 76281 h 472"/>
              <a:gd name="T20" fmla="*/ 1802013 w 15020"/>
              <a:gd name="T21" fmla="*/ 114421 h 472"/>
              <a:gd name="T22" fmla="*/ 2374274 w 15020"/>
              <a:gd name="T23" fmla="*/ 101707 h 472"/>
              <a:gd name="T24" fmla="*/ 2471680 w 15020"/>
              <a:gd name="T25" fmla="*/ 127134 h 472"/>
              <a:gd name="T26" fmla="*/ 2593439 w 15020"/>
              <a:gd name="T27" fmla="*/ 203415 h 472"/>
              <a:gd name="T28" fmla="*/ 2873481 w 15020"/>
              <a:gd name="T29" fmla="*/ 190702 h 472"/>
              <a:gd name="T30" fmla="*/ 3007415 w 15020"/>
              <a:gd name="T31" fmla="*/ 139848 h 472"/>
              <a:gd name="T32" fmla="*/ 3141348 w 15020"/>
              <a:gd name="T33" fmla="*/ 114421 h 472"/>
              <a:gd name="T34" fmla="*/ 3263106 w 15020"/>
              <a:gd name="T35" fmla="*/ 127134 h 472"/>
              <a:gd name="T36" fmla="*/ 3336160 w 15020"/>
              <a:gd name="T37" fmla="*/ 190702 h 472"/>
              <a:gd name="T38" fmla="*/ 3421390 w 15020"/>
              <a:gd name="T39" fmla="*/ 241555 h 472"/>
              <a:gd name="T40" fmla="*/ 3652730 w 15020"/>
              <a:gd name="T41" fmla="*/ 228842 h 472"/>
              <a:gd name="T42" fmla="*/ 3725785 w 15020"/>
              <a:gd name="T43" fmla="*/ 203415 h 472"/>
              <a:gd name="T44" fmla="*/ 4042354 w 15020"/>
              <a:gd name="T45" fmla="*/ 228842 h 472"/>
              <a:gd name="T46" fmla="*/ 4407627 w 15020"/>
              <a:gd name="T47" fmla="*/ 254269 h 472"/>
              <a:gd name="T48" fmla="*/ 4626791 w 15020"/>
              <a:gd name="T49" fmla="*/ 190702 h 472"/>
              <a:gd name="T50" fmla="*/ 4967712 w 15020"/>
              <a:gd name="T51" fmla="*/ 127134 h 472"/>
              <a:gd name="T52" fmla="*/ 5077295 w 15020"/>
              <a:gd name="T53" fmla="*/ 139848 h 472"/>
              <a:gd name="T54" fmla="*/ 5125998 w 15020"/>
              <a:gd name="T55" fmla="*/ 165275 h 472"/>
              <a:gd name="T56" fmla="*/ 5272108 w 15020"/>
              <a:gd name="T57" fmla="*/ 228842 h 472"/>
              <a:gd name="T58" fmla="*/ 5381689 w 15020"/>
              <a:gd name="T59" fmla="*/ 216128 h 472"/>
              <a:gd name="T60" fmla="*/ 5479095 w 15020"/>
              <a:gd name="T61" fmla="*/ 177988 h 472"/>
              <a:gd name="T62" fmla="*/ 5625205 w 15020"/>
              <a:gd name="T63" fmla="*/ 139848 h 472"/>
              <a:gd name="T64" fmla="*/ 6307047 w 15020"/>
              <a:gd name="T65" fmla="*/ 152561 h 472"/>
              <a:gd name="T66" fmla="*/ 6416629 w 15020"/>
              <a:gd name="T67" fmla="*/ 114421 h 472"/>
              <a:gd name="T68" fmla="*/ 6514035 w 15020"/>
              <a:gd name="T69" fmla="*/ 88994 h 472"/>
              <a:gd name="T70" fmla="*/ 6745375 w 15020"/>
              <a:gd name="T71" fmla="*/ 101707 h 472"/>
              <a:gd name="T72" fmla="*/ 6867132 w 15020"/>
              <a:gd name="T73" fmla="*/ 190702 h 472"/>
              <a:gd name="T74" fmla="*/ 7171526 w 15020"/>
              <a:gd name="T75" fmla="*/ 216128 h 472"/>
              <a:gd name="T76" fmla="*/ 7354163 w 15020"/>
              <a:gd name="T77" fmla="*/ 177988 h 472"/>
              <a:gd name="T78" fmla="*/ 7682909 w 15020"/>
              <a:gd name="T79" fmla="*/ 152561 h 472"/>
              <a:gd name="T80" fmla="*/ 7877721 w 15020"/>
              <a:gd name="T81" fmla="*/ 165275 h 472"/>
              <a:gd name="T82" fmla="*/ 7914248 w 15020"/>
              <a:gd name="T83" fmla="*/ 190702 h 472"/>
              <a:gd name="T84" fmla="*/ 7950775 w 15020"/>
              <a:gd name="T85" fmla="*/ 203415 h 472"/>
              <a:gd name="T86" fmla="*/ 8121236 w 15020"/>
              <a:gd name="T87" fmla="*/ 177988 h 472"/>
              <a:gd name="T88" fmla="*/ 8206466 w 15020"/>
              <a:gd name="T89" fmla="*/ 139848 h 472"/>
              <a:gd name="T90" fmla="*/ 8498685 w 15020"/>
              <a:gd name="T91" fmla="*/ 152561 h 472"/>
              <a:gd name="T92" fmla="*/ 8681321 w 15020"/>
              <a:gd name="T93" fmla="*/ 165275 h 472"/>
              <a:gd name="T94" fmla="*/ 8900485 w 15020"/>
              <a:gd name="T95" fmla="*/ 165275 h 472"/>
              <a:gd name="T96" fmla="*/ 8973539 w 15020"/>
              <a:gd name="T97" fmla="*/ 177988 h 472"/>
              <a:gd name="T98" fmla="*/ 9144000 w 15020"/>
              <a:gd name="T99" fmla="*/ 177988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20"/>
              <a:gd name="T151" fmla="*/ 0 h 472"/>
              <a:gd name="T152" fmla="*/ 15020 w 1502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20" h="472">
                <a:moveTo>
                  <a:pt x="0" y="60"/>
                </a:moveTo>
                <a:cubicBezTo>
                  <a:pt x="47" y="53"/>
                  <a:pt x="94" y="51"/>
                  <a:pt x="140" y="40"/>
                </a:cubicBezTo>
                <a:cubicBezTo>
                  <a:pt x="181" y="31"/>
                  <a:pt x="260" y="0"/>
                  <a:pt x="260" y="0"/>
                </a:cubicBezTo>
                <a:cubicBezTo>
                  <a:pt x="611" y="175"/>
                  <a:pt x="360" y="78"/>
                  <a:pt x="1060" y="100"/>
                </a:cubicBezTo>
                <a:cubicBezTo>
                  <a:pt x="1167" y="260"/>
                  <a:pt x="1291" y="193"/>
                  <a:pt x="1480" y="180"/>
                </a:cubicBezTo>
                <a:cubicBezTo>
                  <a:pt x="1589" y="126"/>
                  <a:pt x="1702" y="89"/>
                  <a:pt x="1820" y="60"/>
                </a:cubicBezTo>
                <a:cubicBezTo>
                  <a:pt x="1907" y="67"/>
                  <a:pt x="1995" y="60"/>
                  <a:pt x="2080" y="80"/>
                </a:cubicBezTo>
                <a:cubicBezTo>
                  <a:pt x="2112" y="88"/>
                  <a:pt x="2127" y="137"/>
                  <a:pt x="2160" y="140"/>
                </a:cubicBezTo>
                <a:cubicBezTo>
                  <a:pt x="2286" y="151"/>
                  <a:pt x="2413" y="127"/>
                  <a:pt x="2540" y="120"/>
                </a:cubicBezTo>
                <a:cubicBezTo>
                  <a:pt x="2656" y="97"/>
                  <a:pt x="2648" y="87"/>
                  <a:pt x="2780" y="120"/>
                </a:cubicBezTo>
                <a:cubicBezTo>
                  <a:pt x="2841" y="135"/>
                  <a:pt x="2960" y="180"/>
                  <a:pt x="2960" y="180"/>
                </a:cubicBezTo>
                <a:cubicBezTo>
                  <a:pt x="3373" y="163"/>
                  <a:pt x="3510" y="139"/>
                  <a:pt x="3900" y="160"/>
                </a:cubicBezTo>
                <a:cubicBezTo>
                  <a:pt x="3925" y="165"/>
                  <a:pt x="4027" y="181"/>
                  <a:pt x="4060" y="200"/>
                </a:cubicBezTo>
                <a:cubicBezTo>
                  <a:pt x="4135" y="243"/>
                  <a:pt x="4177" y="292"/>
                  <a:pt x="4260" y="320"/>
                </a:cubicBezTo>
                <a:cubicBezTo>
                  <a:pt x="4413" y="313"/>
                  <a:pt x="4567" y="312"/>
                  <a:pt x="4720" y="300"/>
                </a:cubicBezTo>
                <a:cubicBezTo>
                  <a:pt x="4797" y="294"/>
                  <a:pt x="4870" y="243"/>
                  <a:pt x="4940" y="220"/>
                </a:cubicBezTo>
                <a:cubicBezTo>
                  <a:pt x="4968" y="211"/>
                  <a:pt x="5140" y="183"/>
                  <a:pt x="5160" y="180"/>
                </a:cubicBezTo>
                <a:cubicBezTo>
                  <a:pt x="5227" y="187"/>
                  <a:pt x="5295" y="185"/>
                  <a:pt x="5360" y="200"/>
                </a:cubicBezTo>
                <a:cubicBezTo>
                  <a:pt x="5401" y="210"/>
                  <a:pt x="5453" y="277"/>
                  <a:pt x="5480" y="300"/>
                </a:cubicBezTo>
                <a:cubicBezTo>
                  <a:pt x="5522" y="335"/>
                  <a:pt x="5571" y="356"/>
                  <a:pt x="5620" y="380"/>
                </a:cubicBezTo>
                <a:cubicBezTo>
                  <a:pt x="5747" y="373"/>
                  <a:pt x="5874" y="375"/>
                  <a:pt x="6000" y="360"/>
                </a:cubicBezTo>
                <a:cubicBezTo>
                  <a:pt x="6042" y="355"/>
                  <a:pt x="6078" y="320"/>
                  <a:pt x="6120" y="320"/>
                </a:cubicBezTo>
                <a:cubicBezTo>
                  <a:pt x="6294" y="320"/>
                  <a:pt x="6467" y="347"/>
                  <a:pt x="6640" y="360"/>
                </a:cubicBezTo>
                <a:cubicBezTo>
                  <a:pt x="6808" y="472"/>
                  <a:pt x="7063" y="409"/>
                  <a:pt x="7240" y="400"/>
                </a:cubicBezTo>
                <a:cubicBezTo>
                  <a:pt x="7359" y="360"/>
                  <a:pt x="7476" y="321"/>
                  <a:pt x="7600" y="300"/>
                </a:cubicBezTo>
                <a:cubicBezTo>
                  <a:pt x="7778" y="229"/>
                  <a:pt x="7971" y="221"/>
                  <a:pt x="8160" y="200"/>
                </a:cubicBezTo>
                <a:cubicBezTo>
                  <a:pt x="8220" y="207"/>
                  <a:pt x="8281" y="206"/>
                  <a:pt x="8340" y="220"/>
                </a:cubicBezTo>
                <a:cubicBezTo>
                  <a:pt x="8369" y="227"/>
                  <a:pt x="8393" y="248"/>
                  <a:pt x="8420" y="260"/>
                </a:cubicBezTo>
                <a:cubicBezTo>
                  <a:pt x="8502" y="297"/>
                  <a:pt x="8573" y="338"/>
                  <a:pt x="8660" y="360"/>
                </a:cubicBezTo>
                <a:cubicBezTo>
                  <a:pt x="8720" y="353"/>
                  <a:pt x="8780" y="349"/>
                  <a:pt x="8840" y="340"/>
                </a:cubicBezTo>
                <a:cubicBezTo>
                  <a:pt x="8936" y="325"/>
                  <a:pt x="8910" y="319"/>
                  <a:pt x="9000" y="280"/>
                </a:cubicBezTo>
                <a:cubicBezTo>
                  <a:pt x="9075" y="248"/>
                  <a:pt x="9161" y="240"/>
                  <a:pt x="9240" y="220"/>
                </a:cubicBezTo>
                <a:cubicBezTo>
                  <a:pt x="9674" y="233"/>
                  <a:pt x="9953" y="263"/>
                  <a:pt x="10360" y="240"/>
                </a:cubicBezTo>
                <a:cubicBezTo>
                  <a:pt x="10420" y="220"/>
                  <a:pt x="10479" y="195"/>
                  <a:pt x="10540" y="180"/>
                </a:cubicBezTo>
                <a:cubicBezTo>
                  <a:pt x="10593" y="167"/>
                  <a:pt x="10700" y="140"/>
                  <a:pt x="10700" y="140"/>
                </a:cubicBezTo>
                <a:cubicBezTo>
                  <a:pt x="10827" y="147"/>
                  <a:pt x="10954" y="143"/>
                  <a:pt x="11080" y="160"/>
                </a:cubicBezTo>
                <a:cubicBezTo>
                  <a:pt x="11138" y="168"/>
                  <a:pt x="11193" y="271"/>
                  <a:pt x="11280" y="300"/>
                </a:cubicBezTo>
                <a:cubicBezTo>
                  <a:pt x="11440" y="460"/>
                  <a:pt x="11332" y="382"/>
                  <a:pt x="11780" y="340"/>
                </a:cubicBezTo>
                <a:cubicBezTo>
                  <a:pt x="11780" y="340"/>
                  <a:pt x="12030" y="290"/>
                  <a:pt x="12080" y="280"/>
                </a:cubicBezTo>
                <a:cubicBezTo>
                  <a:pt x="12220" y="252"/>
                  <a:pt x="12530" y="245"/>
                  <a:pt x="12620" y="240"/>
                </a:cubicBezTo>
                <a:cubicBezTo>
                  <a:pt x="12727" y="247"/>
                  <a:pt x="12834" y="243"/>
                  <a:pt x="12940" y="260"/>
                </a:cubicBezTo>
                <a:cubicBezTo>
                  <a:pt x="12964" y="264"/>
                  <a:pt x="12979" y="289"/>
                  <a:pt x="13000" y="300"/>
                </a:cubicBezTo>
                <a:cubicBezTo>
                  <a:pt x="13019" y="309"/>
                  <a:pt x="13040" y="313"/>
                  <a:pt x="13060" y="320"/>
                </a:cubicBezTo>
                <a:cubicBezTo>
                  <a:pt x="13095" y="316"/>
                  <a:pt x="13274" y="308"/>
                  <a:pt x="13340" y="280"/>
                </a:cubicBezTo>
                <a:cubicBezTo>
                  <a:pt x="13533" y="197"/>
                  <a:pt x="13250" y="277"/>
                  <a:pt x="13480" y="220"/>
                </a:cubicBezTo>
                <a:cubicBezTo>
                  <a:pt x="13641" y="113"/>
                  <a:pt x="13796" y="223"/>
                  <a:pt x="13960" y="240"/>
                </a:cubicBezTo>
                <a:cubicBezTo>
                  <a:pt x="14060" y="250"/>
                  <a:pt x="14160" y="253"/>
                  <a:pt x="14260" y="260"/>
                </a:cubicBezTo>
                <a:cubicBezTo>
                  <a:pt x="14582" y="306"/>
                  <a:pt x="14183" y="260"/>
                  <a:pt x="14620" y="260"/>
                </a:cubicBezTo>
                <a:cubicBezTo>
                  <a:pt x="14661" y="260"/>
                  <a:pt x="14699" y="278"/>
                  <a:pt x="14740" y="280"/>
                </a:cubicBezTo>
                <a:cubicBezTo>
                  <a:pt x="14833" y="285"/>
                  <a:pt x="14927" y="280"/>
                  <a:pt x="15020" y="280"/>
                </a:cubicBezTo>
              </a:path>
            </a:pathLst>
          </a:custGeom>
          <a:solidFill>
            <a:srgbClr val="00CCFF"/>
          </a:solidFill>
          <a:ln w="28575">
            <a:solidFill>
              <a:srgbClr val="0000FF"/>
            </a:solidFill>
            <a:round/>
            <a:headEnd/>
            <a:tailEnd/>
          </a:ln>
        </p:spPr>
        <p:txBody>
          <a:bodyPr/>
          <a:lstStyle/>
          <a:p>
            <a:endParaRPr lang="en-US"/>
          </a:p>
        </p:txBody>
      </p:sp>
      <p:pic>
        <p:nvPicPr>
          <p:cNvPr id="27652" name="Picture 19" descr="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95600"/>
            <a:ext cx="1257300" cy="571500"/>
          </a:xfrm>
          <a:prstGeom prst="rect">
            <a:avLst/>
          </a:prstGeom>
          <a:solidFill>
            <a:srgbClr val="E2EEF2"/>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27653" name="Text Box 18"/>
          <p:cNvSpPr txBox="1">
            <a:spLocks noChangeArrowheads="1"/>
          </p:cNvSpPr>
          <p:nvPr/>
        </p:nvSpPr>
        <p:spPr bwMode="auto">
          <a:xfrm>
            <a:off x="1828800" y="1752600"/>
            <a:ext cx="1676400" cy="685800"/>
          </a:xfrm>
          <a:prstGeom prst="rect">
            <a:avLst/>
          </a:prstGeom>
          <a:solidFill>
            <a:srgbClr val="E2EE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eaLnBrk="1" hangingPunct="1"/>
            <a:r>
              <a:rPr kumimoji="1" lang="en-US" sz="1400">
                <a:solidFill>
                  <a:srgbClr val="000000"/>
                </a:solidFill>
                <a:cs typeface="Times New Roman" charset="0"/>
              </a:rPr>
              <a:t>DEEP CULTURE</a:t>
            </a:r>
          </a:p>
          <a:p>
            <a:pPr eaLnBrk="1" hangingPunct="1"/>
            <a:endParaRPr kumimoji="1" lang="en-US" sz="1400">
              <a:solidFill>
                <a:srgbClr val="000000"/>
              </a:solidFill>
              <a:cs typeface="Times New Roman" charset="0"/>
            </a:endParaRPr>
          </a:p>
          <a:p>
            <a:pPr eaLnBrk="1" hangingPunct="1"/>
            <a:r>
              <a:rPr kumimoji="1" lang="en-US" sz="1400">
                <a:solidFill>
                  <a:srgbClr val="000000"/>
                </a:solidFill>
                <a:cs typeface="Times New Roman" charset="0"/>
              </a:rPr>
              <a:t>(Implicit Culture)</a:t>
            </a:r>
            <a:endParaRPr kumimoji="1" lang="en-US" sz="1400">
              <a:solidFill>
                <a:schemeClr val="tx1"/>
              </a:solidFill>
            </a:endParaRPr>
          </a:p>
        </p:txBody>
      </p:sp>
      <p:sp>
        <p:nvSpPr>
          <p:cNvPr id="27654" name="Rectangle 24"/>
          <p:cNvSpPr>
            <a:spLocks noChangeArrowheads="1"/>
          </p:cNvSpPr>
          <p:nvPr/>
        </p:nvSpPr>
        <p:spPr bwMode="auto">
          <a:xfrm>
            <a:off x="1524000" y="0"/>
            <a:ext cx="9144000" cy="762000"/>
          </a:xfrm>
          <a:prstGeom prst="rect">
            <a:avLst/>
          </a:prstGeom>
          <a:solidFill>
            <a:srgbClr val="E2EE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pic>
        <p:nvPicPr>
          <p:cNvPr id="2765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203200"/>
            <a:ext cx="7315200" cy="659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p:sp>
        <p:nvSpPr>
          <p:cNvPr id="27656" name="Text Box 28"/>
          <p:cNvSpPr txBox="1">
            <a:spLocks noChangeArrowheads="1"/>
          </p:cNvSpPr>
          <p:nvPr/>
        </p:nvSpPr>
        <p:spPr bwMode="auto">
          <a:xfrm>
            <a:off x="1752600" y="283458"/>
            <a:ext cx="2209800"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eaLnBrk="1" hangingPunct="1">
              <a:spcBef>
                <a:spcPct val="50000"/>
              </a:spcBef>
            </a:pPr>
            <a:r>
              <a:rPr lang="en-US" sz="1400">
                <a:solidFill>
                  <a:srgbClr val="08080C"/>
                </a:solidFill>
              </a:rPr>
              <a:t>SURFACE CULTURE</a:t>
            </a:r>
          </a:p>
          <a:p>
            <a:pPr eaLnBrk="1" hangingPunct="1">
              <a:spcBef>
                <a:spcPct val="50000"/>
              </a:spcBef>
            </a:pPr>
            <a:r>
              <a:rPr lang="en-US" sz="1400">
                <a:solidFill>
                  <a:srgbClr val="08080C"/>
                </a:solidFill>
              </a:rPr>
              <a:t>(Explicit Culture)</a:t>
            </a:r>
          </a:p>
        </p:txBody>
      </p:sp>
    </p:spTree>
    <p:extLst>
      <p:ext uri="{BB962C8B-B14F-4D97-AF65-F5344CB8AC3E}">
        <p14:creationId xmlns:p14="http://schemas.microsoft.com/office/powerpoint/2010/main" val="479707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8763000" cy="704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Lst>
        </p:spPr>
      </p:pic>
      <p:sp>
        <p:nvSpPr>
          <p:cNvPr id="68611" name="Freeform 3"/>
          <p:cNvSpPr>
            <a:spLocks/>
          </p:cNvSpPr>
          <p:nvPr/>
        </p:nvSpPr>
        <p:spPr bwMode="auto">
          <a:xfrm>
            <a:off x="1524000" y="1171576"/>
            <a:ext cx="9220200" cy="276225"/>
          </a:xfrm>
          <a:custGeom>
            <a:avLst/>
            <a:gdLst>
              <a:gd name="T0" fmla="*/ 0 w 15196"/>
              <a:gd name="T1" fmla="*/ 110745 h 434"/>
              <a:gd name="T2" fmla="*/ 230566 w 15196"/>
              <a:gd name="T3" fmla="*/ 47098 h 434"/>
              <a:gd name="T4" fmla="*/ 315511 w 15196"/>
              <a:gd name="T5" fmla="*/ 110745 h 434"/>
              <a:gd name="T6" fmla="*/ 388321 w 15196"/>
              <a:gd name="T7" fmla="*/ 148932 h 434"/>
              <a:gd name="T8" fmla="*/ 631022 w 15196"/>
              <a:gd name="T9" fmla="*/ 110745 h 434"/>
              <a:gd name="T10" fmla="*/ 691697 w 15196"/>
              <a:gd name="T11" fmla="*/ 161662 h 434"/>
              <a:gd name="T12" fmla="*/ 728102 w 15196"/>
              <a:gd name="T13" fmla="*/ 187120 h 434"/>
              <a:gd name="T14" fmla="*/ 910128 w 15196"/>
              <a:gd name="T15" fmla="*/ 174391 h 434"/>
              <a:gd name="T16" fmla="*/ 1007208 w 15196"/>
              <a:gd name="T17" fmla="*/ 110745 h 434"/>
              <a:gd name="T18" fmla="*/ 1080018 w 15196"/>
              <a:gd name="T19" fmla="*/ 85286 h 434"/>
              <a:gd name="T20" fmla="*/ 1116423 w 15196"/>
              <a:gd name="T21" fmla="*/ 72557 h 434"/>
              <a:gd name="T22" fmla="*/ 1334854 w 15196"/>
              <a:gd name="T23" fmla="*/ 85286 h 434"/>
              <a:gd name="T24" fmla="*/ 1359124 w 15196"/>
              <a:gd name="T25" fmla="*/ 123474 h 434"/>
              <a:gd name="T26" fmla="*/ 1395529 w 15196"/>
              <a:gd name="T27" fmla="*/ 161662 h 434"/>
              <a:gd name="T28" fmla="*/ 1492610 w 15196"/>
              <a:gd name="T29" fmla="*/ 199849 h 434"/>
              <a:gd name="T30" fmla="*/ 1759580 w 15196"/>
              <a:gd name="T31" fmla="*/ 174391 h 434"/>
              <a:gd name="T32" fmla="*/ 2002281 w 15196"/>
              <a:gd name="T33" fmla="*/ 59828 h 434"/>
              <a:gd name="T34" fmla="*/ 2087226 w 15196"/>
              <a:gd name="T35" fmla="*/ 85286 h 434"/>
              <a:gd name="T36" fmla="*/ 2160036 w 15196"/>
              <a:gd name="T37" fmla="*/ 174391 h 434"/>
              <a:gd name="T38" fmla="*/ 2281387 w 15196"/>
              <a:gd name="T39" fmla="*/ 187120 h 434"/>
              <a:gd name="T40" fmla="*/ 2584763 w 15196"/>
              <a:gd name="T41" fmla="*/ 174391 h 434"/>
              <a:gd name="T42" fmla="*/ 2912409 w 15196"/>
              <a:gd name="T43" fmla="*/ 110745 h 434"/>
              <a:gd name="T44" fmla="*/ 3155110 w 15196"/>
              <a:gd name="T45" fmla="*/ 136203 h 434"/>
              <a:gd name="T46" fmla="*/ 3203650 w 15196"/>
              <a:gd name="T47" fmla="*/ 212579 h 434"/>
              <a:gd name="T48" fmla="*/ 3300730 w 15196"/>
              <a:gd name="T49" fmla="*/ 276225 h 434"/>
              <a:gd name="T50" fmla="*/ 3567701 w 15196"/>
              <a:gd name="T51" fmla="*/ 238037 h 434"/>
              <a:gd name="T52" fmla="*/ 3640511 w 15196"/>
              <a:gd name="T53" fmla="*/ 199849 h 434"/>
              <a:gd name="T54" fmla="*/ 3786131 w 15196"/>
              <a:gd name="T55" fmla="*/ 174391 h 434"/>
              <a:gd name="T56" fmla="*/ 3858941 w 15196"/>
              <a:gd name="T57" fmla="*/ 148932 h 434"/>
              <a:gd name="T58" fmla="*/ 4113777 w 15196"/>
              <a:gd name="T59" fmla="*/ 123474 h 434"/>
              <a:gd name="T60" fmla="*/ 4307938 w 15196"/>
              <a:gd name="T61" fmla="*/ 148932 h 434"/>
              <a:gd name="T62" fmla="*/ 4465693 w 15196"/>
              <a:gd name="T63" fmla="*/ 212579 h 434"/>
              <a:gd name="T64" fmla="*/ 4671989 w 15196"/>
              <a:gd name="T65" fmla="*/ 187120 h 434"/>
              <a:gd name="T66" fmla="*/ 4756934 w 15196"/>
              <a:gd name="T67" fmla="*/ 136203 h 434"/>
              <a:gd name="T68" fmla="*/ 5011771 w 15196"/>
              <a:gd name="T69" fmla="*/ 21640 h 434"/>
              <a:gd name="T70" fmla="*/ 5169526 w 15196"/>
              <a:gd name="T71" fmla="*/ 34369 h 434"/>
              <a:gd name="T72" fmla="*/ 5278741 w 15196"/>
              <a:gd name="T73" fmla="*/ 98015 h 434"/>
              <a:gd name="T74" fmla="*/ 5315147 w 15196"/>
              <a:gd name="T75" fmla="*/ 148932 h 434"/>
              <a:gd name="T76" fmla="*/ 5400092 w 15196"/>
              <a:gd name="T77" fmla="*/ 174391 h 434"/>
              <a:gd name="T78" fmla="*/ 5958303 w 15196"/>
              <a:gd name="T79" fmla="*/ 123474 h 434"/>
              <a:gd name="T80" fmla="*/ 6152464 w 15196"/>
              <a:gd name="T81" fmla="*/ 59828 h 434"/>
              <a:gd name="T82" fmla="*/ 6492245 w 15196"/>
              <a:gd name="T83" fmla="*/ 72557 h 434"/>
              <a:gd name="T84" fmla="*/ 6734945 w 15196"/>
              <a:gd name="T85" fmla="*/ 238037 h 434"/>
              <a:gd name="T86" fmla="*/ 7220347 w 15196"/>
              <a:gd name="T87" fmla="*/ 148932 h 434"/>
              <a:gd name="T88" fmla="*/ 7390237 w 15196"/>
              <a:gd name="T89" fmla="*/ 72557 h 434"/>
              <a:gd name="T90" fmla="*/ 7766423 w 15196"/>
              <a:gd name="T91" fmla="*/ 98015 h 434"/>
              <a:gd name="T92" fmla="*/ 7827098 w 15196"/>
              <a:gd name="T93" fmla="*/ 174391 h 434"/>
              <a:gd name="T94" fmla="*/ 7912044 w 15196"/>
              <a:gd name="T95" fmla="*/ 199849 h 434"/>
              <a:gd name="T96" fmla="*/ 8203284 w 15196"/>
              <a:gd name="T97" fmla="*/ 187120 h 434"/>
              <a:gd name="T98" fmla="*/ 8348905 w 15196"/>
              <a:gd name="T99" fmla="*/ 123474 h 434"/>
              <a:gd name="T100" fmla="*/ 8470255 w 15196"/>
              <a:gd name="T101" fmla="*/ 98015 h 434"/>
              <a:gd name="T102" fmla="*/ 8628010 w 15196"/>
              <a:gd name="T103" fmla="*/ 110745 h 434"/>
              <a:gd name="T104" fmla="*/ 8676551 w 15196"/>
              <a:gd name="T105" fmla="*/ 148932 h 434"/>
              <a:gd name="T106" fmla="*/ 8943521 w 15196"/>
              <a:gd name="T107" fmla="*/ 136203 h 434"/>
              <a:gd name="T108" fmla="*/ 9077007 w 15196"/>
              <a:gd name="T109" fmla="*/ 59828 h 434"/>
              <a:gd name="T110" fmla="*/ 9149817 w 15196"/>
              <a:gd name="T111" fmla="*/ 34369 h 4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196"/>
              <a:gd name="T169" fmla="*/ 0 h 434"/>
              <a:gd name="T170" fmla="*/ 15196 w 15196"/>
              <a:gd name="T171" fmla="*/ 434 h 4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196" h="434">
                <a:moveTo>
                  <a:pt x="0" y="174"/>
                </a:moveTo>
                <a:cubicBezTo>
                  <a:pt x="142" y="158"/>
                  <a:pt x="261" y="153"/>
                  <a:pt x="380" y="74"/>
                </a:cubicBezTo>
                <a:cubicBezTo>
                  <a:pt x="398" y="88"/>
                  <a:pt x="491" y="159"/>
                  <a:pt x="520" y="174"/>
                </a:cubicBezTo>
                <a:cubicBezTo>
                  <a:pt x="686" y="257"/>
                  <a:pt x="468" y="119"/>
                  <a:pt x="640" y="234"/>
                </a:cubicBezTo>
                <a:cubicBezTo>
                  <a:pt x="933" y="185"/>
                  <a:pt x="800" y="204"/>
                  <a:pt x="1040" y="174"/>
                </a:cubicBezTo>
                <a:cubicBezTo>
                  <a:pt x="1157" y="213"/>
                  <a:pt x="1050" y="164"/>
                  <a:pt x="1140" y="254"/>
                </a:cubicBezTo>
                <a:cubicBezTo>
                  <a:pt x="1157" y="271"/>
                  <a:pt x="1180" y="281"/>
                  <a:pt x="1200" y="294"/>
                </a:cubicBezTo>
                <a:cubicBezTo>
                  <a:pt x="1300" y="287"/>
                  <a:pt x="1403" y="299"/>
                  <a:pt x="1500" y="274"/>
                </a:cubicBezTo>
                <a:cubicBezTo>
                  <a:pt x="1561" y="258"/>
                  <a:pt x="1600" y="194"/>
                  <a:pt x="1660" y="174"/>
                </a:cubicBezTo>
                <a:cubicBezTo>
                  <a:pt x="1700" y="161"/>
                  <a:pt x="1740" y="147"/>
                  <a:pt x="1780" y="134"/>
                </a:cubicBezTo>
                <a:cubicBezTo>
                  <a:pt x="1800" y="127"/>
                  <a:pt x="1840" y="114"/>
                  <a:pt x="1840" y="114"/>
                </a:cubicBezTo>
                <a:cubicBezTo>
                  <a:pt x="1960" y="121"/>
                  <a:pt x="2082" y="110"/>
                  <a:pt x="2200" y="134"/>
                </a:cubicBezTo>
                <a:cubicBezTo>
                  <a:pt x="2224" y="139"/>
                  <a:pt x="2225" y="176"/>
                  <a:pt x="2240" y="194"/>
                </a:cubicBezTo>
                <a:cubicBezTo>
                  <a:pt x="2258" y="216"/>
                  <a:pt x="2276" y="239"/>
                  <a:pt x="2300" y="254"/>
                </a:cubicBezTo>
                <a:cubicBezTo>
                  <a:pt x="2327" y="271"/>
                  <a:pt x="2420" y="301"/>
                  <a:pt x="2460" y="314"/>
                </a:cubicBezTo>
                <a:cubicBezTo>
                  <a:pt x="2607" y="306"/>
                  <a:pt x="2765" y="334"/>
                  <a:pt x="2900" y="274"/>
                </a:cubicBezTo>
                <a:cubicBezTo>
                  <a:pt x="3040" y="212"/>
                  <a:pt x="3151" y="131"/>
                  <a:pt x="3300" y="94"/>
                </a:cubicBezTo>
                <a:cubicBezTo>
                  <a:pt x="3347" y="107"/>
                  <a:pt x="3398" y="109"/>
                  <a:pt x="3440" y="134"/>
                </a:cubicBezTo>
                <a:cubicBezTo>
                  <a:pt x="3477" y="156"/>
                  <a:pt x="3511" y="259"/>
                  <a:pt x="3560" y="274"/>
                </a:cubicBezTo>
                <a:cubicBezTo>
                  <a:pt x="3624" y="294"/>
                  <a:pt x="3693" y="287"/>
                  <a:pt x="3760" y="294"/>
                </a:cubicBezTo>
                <a:cubicBezTo>
                  <a:pt x="3927" y="287"/>
                  <a:pt x="4094" y="285"/>
                  <a:pt x="4260" y="274"/>
                </a:cubicBezTo>
                <a:cubicBezTo>
                  <a:pt x="4429" y="263"/>
                  <a:pt x="4633" y="207"/>
                  <a:pt x="4800" y="174"/>
                </a:cubicBezTo>
                <a:cubicBezTo>
                  <a:pt x="4933" y="187"/>
                  <a:pt x="5073" y="172"/>
                  <a:pt x="5200" y="214"/>
                </a:cubicBezTo>
                <a:cubicBezTo>
                  <a:pt x="5246" y="229"/>
                  <a:pt x="5253" y="294"/>
                  <a:pt x="5280" y="334"/>
                </a:cubicBezTo>
                <a:cubicBezTo>
                  <a:pt x="5315" y="386"/>
                  <a:pt x="5388" y="399"/>
                  <a:pt x="5440" y="434"/>
                </a:cubicBezTo>
                <a:cubicBezTo>
                  <a:pt x="5609" y="422"/>
                  <a:pt x="5727" y="430"/>
                  <a:pt x="5880" y="374"/>
                </a:cubicBezTo>
                <a:cubicBezTo>
                  <a:pt x="6024" y="322"/>
                  <a:pt x="5859" y="342"/>
                  <a:pt x="6000" y="314"/>
                </a:cubicBezTo>
                <a:cubicBezTo>
                  <a:pt x="6107" y="293"/>
                  <a:pt x="6142" y="301"/>
                  <a:pt x="6240" y="274"/>
                </a:cubicBezTo>
                <a:cubicBezTo>
                  <a:pt x="6281" y="263"/>
                  <a:pt x="6319" y="242"/>
                  <a:pt x="6360" y="234"/>
                </a:cubicBezTo>
                <a:cubicBezTo>
                  <a:pt x="6422" y="222"/>
                  <a:pt x="6743" y="197"/>
                  <a:pt x="6780" y="194"/>
                </a:cubicBezTo>
                <a:cubicBezTo>
                  <a:pt x="6817" y="197"/>
                  <a:pt x="7021" y="201"/>
                  <a:pt x="7100" y="234"/>
                </a:cubicBezTo>
                <a:cubicBezTo>
                  <a:pt x="7364" y="344"/>
                  <a:pt x="7160" y="294"/>
                  <a:pt x="7360" y="334"/>
                </a:cubicBezTo>
                <a:cubicBezTo>
                  <a:pt x="7473" y="321"/>
                  <a:pt x="7589" y="322"/>
                  <a:pt x="7700" y="294"/>
                </a:cubicBezTo>
                <a:cubicBezTo>
                  <a:pt x="7752" y="281"/>
                  <a:pt x="7793" y="239"/>
                  <a:pt x="7840" y="214"/>
                </a:cubicBezTo>
                <a:cubicBezTo>
                  <a:pt x="7979" y="139"/>
                  <a:pt x="8107" y="72"/>
                  <a:pt x="8260" y="34"/>
                </a:cubicBezTo>
                <a:cubicBezTo>
                  <a:pt x="8347" y="41"/>
                  <a:pt x="8435" y="36"/>
                  <a:pt x="8520" y="54"/>
                </a:cubicBezTo>
                <a:cubicBezTo>
                  <a:pt x="8533" y="57"/>
                  <a:pt x="8672" y="126"/>
                  <a:pt x="8700" y="154"/>
                </a:cubicBezTo>
                <a:cubicBezTo>
                  <a:pt x="8724" y="178"/>
                  <a:pt x="8734" y="213"/>
                  <a:pt x="8760" y="234"/>
                </a:cubicBezTo>
                <a:cubicBezTo>
                  <a:pt x="8772" y="244"/>
                  <a:pt x="8896" y="273"/>
                  <a:pt x="8900" y="274"/>
                </a:cubicBezTo>
                <a:cubicBezTo>
                  <a:pt x="9217" y="262"/>
                  <a:pt x="9512" y="262"/>
                  <a:pt x="9820" y="194"/>
                </a:cubicBezTo>
                <a:cubicBezTo>
                  <a:pt x="9931" y="169"/>
                  <a:pt x="10031" y="121"/>
                  <a:pt x="10140" y="94"/>
                </a:cubicBezTo>
                <a:cubicBezTo>
                  <a:pt x="10327" y="101"/>
                  <a:pt x="10514" y="98"/>
                  <a:pt x="10700" y="114"/>
                </a:cubicBezTo>
                <a:cubicBezTo>
                  <a:pt x="10876" y="130"/>
                  <a:pt x="10954" y="301"/>
                  <a:pt x="11100" y="374"/>
                </a:cubicBezTo>
                <a:cubicBezTo>
                  <a:pt x="11361" y="363"/>
                  <a:pt x="11669" y="388"/>
                  <a:pt x="11900" y="234"/>
                </a:cubicBezTo>
                <a:cubicBezTo>
                  <a:pt x="11976" y="120"/>
                  <a:pt x="12050" y="133"/>
                  <a:pt x="12180" y="114"/>
                </a:cubicBezTo>
                <a:cubicBezTo>
                  <a:pt x="12387" y="127"/>
                  <a:pt x="12595" y="124"/>
                  <a:pt x="12800" y="154"/>
                </a:cubicBezTo>
                <a:cubicBezTo>
                  <a:pt x="12847" y="161"/>
                  <a:pt x="12870" y="250"/>
                  <a:pt x="12900" y="274"/>
                </a:cubicBezTo>
                <a:cubicBezTo>
                  <a:pt x="12913" y="284"/>
                  <a:pt x="13035" y="313"/>
                  <a:pt x="13040" y="314"/>
                </a:cubicBezTo>
                <a:cubicBezTo>
                  <a:pt x="13200" y="307"/>
                  <a:pt x="13361" y="310"/>
                  <a:pt x="13520" y="294"/>
                </a:cubicBezTo>
                <a:cubicBezTo>
                  <a:pt x="13596" y="286"/>
                  <a:pt x="13689" y="220"/>
                  <a:pt x="13760" y="194"/>
                </a:cubicBezTo>
                <a:cubicBezTo>
                  <a:pt x="13808" y="176"/>
                  <a:pt x="13919" y="161"/>
                  <a:pt x="13960" y="154"/>
                </a:cubicBezTo>
                <a:cubicBezTo>
                  <a:pt x="14047" y="161"/>
                  <a:pt x="14135" y="154"/>
                  <a:pt x="14220" y="174"/>
                </a:cubicBezTo>
                <a:cubicBezTo>
                  <a:pt x="14252" y="182"/>
                  <a:pt x="14267" y="231"/>
                  <a:pt x="14300" y="234"/>
                </a:cubicBezTo>
                <a:cubicBezTo>
                  <a:pt x="14446" y="245"/>
                  <a:pt x="14593" y="221"/>
                  <a:pt x="14740" y="214"/>
                </a:cubicBezTo>
                <a:cubicBezTo>
                  <a:pt x="14811" y="171"/>
                  <a:pt x="14883" y="125"/>
                  <a:pt x="14960" y="94"/>
                </a:cubicBezTo>
                <a:cubicBezTo>
                  <a:pt x="15196" y="0"/>
                  <a:pt x="14939" y="125"/>
                  <a:pt x="15080" y="54"/>
                </a:cubicBezTo>
              </a:path>
            </a:pathLst>
          </a:custGeom>
          <a:solidFill>
            <a:srgbClr val="00CCFF"/>
          </a:solidFill>
          <a:ln w="28575">
            <a:solidFill>
              <a:srgbClr val="0000FF"/>
            </a:solidFill>
            <a:round/>
            <a:headEnd/>
            <a:tailEnd/>
          </a:ln>
        </p:spPr>
        <p:txBody>
          <a:bodyPr/>
          <a:lstStyle/>
          <a:p>
            <a:endParaRPr lang="en-US"/>
          </a:p>
        </p:txBody>
      </p:sp>
      <p:sp>
        <p:nvSpPr>
          <p:cNvPr id="68612" name="Freeform 4"/>
          <p:cNvSpPr>
            <a:spLocks/>
          </p:cNvSpPr>
          <p:nvPr/>
        </p:nvSpPr>
        <p:spPr bwMode="auto">
          <a:xfrm>
            <a:off x="1524000" y="1447800"/>
            <a:ext cx="9144000" cy="300038"/>
          </a:xfrm>
          <a:custGeom>
            <a:avLst/>
            <a:gdLst>
              <a:gd name="T0" fmla="*/ 0 w 15020"/>
              <a:gd name="T1" fmla="*/ 38140 h 472"/>
              <a:gd name="T2" fmla="*/ 85230 w 15020"/>
              <a:gd name="T3" fmla="*/ 25427 h 472"/>
              <a:gd name="T4" fmla="*/ 158285 w 15020"/>
              <a:gd name="T5" fmla="*/ 0 h 472"/>
              <a:gd name="T6" fmla="*/ 645316 w 15020"/>
              <a:gd name="T7" fmla="*/ 63567 h 472"/>
              <a:gd name="T8" fmla="*/ 901007 w 15020"/>
              <a:gd name="T9" fmla="*/ 114421 h 472"/>
              <a:gd name="T10" fmla="*/ 1107995 w 15020"/>
              <a:gd name="T11" fmla="*/ 38140 h 472"/>
              <a:gd name="T12" fmla="*/ 1266280 w 15020"/>
              <a:gd name="T13" fmla="*/ 50854 h 472"/>
              <a:gd name="T14" fmla="*/ 1314983 w 15020"/>
              <a:gd name="T15" fmla="*/ 88994 h 472"/>
              <a:gd name="T16" fmla="*/ 1546322 w 15020"/>
              <a:gd name="T17" fmla="*/ 76281 h 472"/>
              <a:gd name="T18" fmla="*/ 1692432 w 15020"/>
              <a:gd name="T19" fmla="*/ 76281 h 472"/>
              <a:gd name="T20" fmla="*/ 1802013 w 15020"/>
              <a:gd name="T21" fmla="*/ 114421 h 472"/>
              <a:gd name="T22" fmla="*/ 2374274 w 15020"/>
              <a:gd name="T23" fmla="*/ 101708 h 472"/>
              <a:gd name="T24" fmla="*/ 2471680 w 15020"/>
              <a:gd name="T25" fmla="*/ 127135 h 472"/>
              <a:gd name="T26" fmla="*/ 2593439 w 15020"/>
              <a:gd name="T27" fmla="*/ 203416 h 472"/>
              <a:gd name="T28" fmla="*/ 2873481 w 15020"/>
              <a:gd name="T29" fmla="*/ 190702 h 472"/>
              <a:gd name="T30" fmla="*/ 3007415 w 15020"/>
              <a:gd name="T31" fmla="*/ 139848 h 472"/>
              <a:gd name="T32" fmla="*/ 3141348 w 15020"/>
              <a:gd name="T33" fmla="*/ 114421 h 472"/>
              <a:gd name="T34" fmla="*/ 3263106 w 15020"/>
              <a:gd name="T35" fmla="*/ 127135 h 472"/>
              <a:gd name="T36" fmla="*/ 3336160 w 15020"/>
              <a:gd name="T37" fmla="*/ 190702 h 472"/>
              <a:gd name="T38" fmla="*/ 3421390 w 15020"/>
              <a:gd name="T39" fmla="*/ 241556 h 472"/>
              <a:gd name="T40" fmla="*/ 3652730 w 15020"/>
              <a:gd name="T41" fmla="*/ 228843 h 472"/>
              <a:gd name="T42" fmla="*/ 3725785 w 15020"/>
              <a:gd name="T43" fmla="*/ 203416 h 472"/>
              <a:gd name="T44" fmla="*/ 4042354 w 15020"/>
              <a:gd name="T45" fmla="*/ 228843 h 472"/>
              <a:gd name="T46" fmla="*/ 4407627 w 15020"/>
              <a:gd name="T47" fmla="*/ 254270 h 472"/>
              <a:gd name="T48" fmla="*/ 4626791 w 15020"/>
              <a:gd name="T49" fmla="*/ 190702 h 472"/>
              <a:gd name="T50" fmla="*/ 4967712 w 15020"/>
              <a:gd name="T51" fmla="*/ 127135 h 472"/>
              <a:gd name="T52" fmla="*/ 5077295 w 15020"/>
              <a:gd name="T53" fmla="*/ 139848 h 472"/>
              <a:gd name="T54" fmla="*/ 5125998 w 15020"/>
              <a:gd name="T55" fmla="*/ 165275 h 472"/>
              <a:gd name="T56" fmla="*/ 5272108 w 15020"/>
              <a:gd name="T57" fmla="*/ 228843 h 472"/>
              <a:gd name="T58" fmla="*/ 5381689 w 15020"/>
              <a:gd name="T59" fmla="*/ 216129 h 472"/>
              <a:gd name="T60" fmla="*/ 5479095 w 15020"/>
              <a:gd name="T61" fmla="*/ 177989 h 472"/>
              <a:gd name="T62" fmla="*/ 5625205 w 15020"/>
              <a:gd name="T63" fmla="*/ 139848 h 472"/>
              <a:gd name="T64" fmla="*/ 6307047 w 15020"/>
              <a:gd name="T65" fmla="*/ 152562 h 472"/>
              <a:gd name="T66" fmla="*/ 6416629 w 15020"/>
              <a:gd name="T67" fmla="*/ 114421 h 472"/>
              <a:gd name="T68" fmla="*/ 6514035 w 15020"/>
              <a:gd name="T69" fmla="*/ 88994 h 472"/>
              <a:gd name="T70" fmla="*/ 6745375 w 15020"/>
              <a:gd name="T71" fmla="*/ 101708 h 472"/>
              <a:gd name="T72" fmla="*/ 6867132 w 15020"/>
              <a:gd name="T73" fmla="*/ 190702 h 472"/>
              <a:gd name="T74" fmla="*/ 7171526 w 15020"/>
              <a:gd name="T75" fmla="*/ 216129 h 472"/>
              <a:gd name="T76" fmla="*/ 7354163 w 15020"/>
              <a:gd name="T77" fmla="*/ 177989 h 472"/>
              <a:gd name="T78" fmla="*/ 7682909 w 15020"/>
              <a:gd name="T79" fmla="*/ 152562 h 472"/>
              <a:gd name="T80" fmla="*/ 7877721 w 15020"/>
              <a:gd name="T81" fmla="*/ 165275 h 472"/>
              <a:gd name="T82" fmla="*/ 7914248 w 15020"/>
              <a:gd name="T83" fmla="*/ 190702 h 472"/>
              <a:gd name="T84" fmla="*/ 7950775 w 15020"/>
              <a:gd name="T85" fmla="*/ 203416 h 472"/>
              <a:gd name="T86" fmla="*/ 8121236 w 15020"/>
              <a:gd name="T87" fmla="*/ 177989 h 472"/>
              <a:gd name="T88" fmla="*/ 8206466 w 15020"/>
              <a:gd name="T89" fmla="*/ 139848 h 472"/>
              <a:gd name="T90" fmla="*/ 8498685 w 15020"/>
              <a:gd name="T91" fmla="*/ 152562 h 472"/>
              <a:gd name="T92" fmla="*/ 8681321 w 15020"/>
              <a:gd name="T93" fmla="*/ 165275 h 472"/>
              <a:gd name="T94" fmla="*/ 8900485 w 15020"/>
              <a:gd name="T95" fmla="*/ 165275 h 472"/>
              <a:gd name="T96" fmla="*/ 8973539 w 15020"/>
              <a:gd name="T97" fmla="*/ 177989 h 472"/>
              <a:gd name="T98" fmla="*/ 9144000 w 15020"/>
              <a:gd name="T99" fmla="*/ 177989 h 4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20"/>
              <a:gd name="T151" fmla="*/ 0 h 472"/>
              <a:gd name="T152" fmla="*/ 15020 w 15020"/>
              <a:gd name="T153" fmla="*/ 472 h 4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20" h="472">
                <a:moveTo>
                  <a:pt x="0" y="60"/>
                </a:moveTo>
                <a:cubicBezTo>
                  <a:pt x="47" y="53"/>
                  <a:pt x="94" y="51"/>
                  <a:pt x="140" y="40"/>
                </a:cubicBezTo>
                <a:cubicBezTo>
                  <a:pt x="181" y="31"/>
                  <a:pt x="260" y="0"/>
                  <a:pt x="260" y="0"/>
                </a:cubicBezTo>
                <a:cubicBezTo>
                  <a:pt x="611" y="175"/>
                  <a:pt x="360" y="78"/>
                  <a:pt x="1060" y="100"/>
                </a:cubicBezTo>
                <a:cubicBezTo>
                  <a:pt x="1167" y="260"/>
                  <a:pt x="1291" y="193"/>
                  <a:pt x="1480" y="180"/>
                </a:cubicBezTo>
                <a:cubicBezTo>
                  <a:pt x="1589" y="126"/>
                  <a:pt x="1702" y="89"/>
                  <a:pt x="1820" y="60"/>
                </a:cubicBezTo>
                <a:cubicBezTo>
                  <a:pt x="1907" y="67"/>
                  <a:pt x="1995" y="60"/>
                  <a:pt x="2080" y="80"/>
                </a:cubicBezTo>
                <a:cubicBezTo>
                  <a:pt x="2112" y="88"/>
                  <a:pt x="2127" y="137"/>
                  <a:pt x="2160" y="140"/>
                </a:cubicBezTo>
                <a:cubicBezTo>
                  <a:pt x="2286" y="151"/>
                  <a:pt x="2413" y="127"/>
                  <a:pt x="2540" y="120"/>
                </a:cubicBezTo>
                <a:cubicBezTo>
                  <a:pt x="2656" y="97"/>
                  <a:pt x="2648" y="87"/>
                  <a:pt x="2780" y="120"/>
                </a:cubicBezTo>
                <a:cubicBezTo>
                  <a:pt x="2841" y="135"/>
                  <a:pt x="2960" y="180"/>
                  <a:pt x="2960" y="180"/>
                </a:cubicBezTo>
                <a:cubicBezTo>
                  <a:pt x="3373" y="163"/>
                  <a:pt x="3510" y="139"/>
                  <a:pt x="3900" y="160"/>
                </a:cubicBezTo>
                <a:cubicBezTo>
                  <a:pt x="3925" y="165"/>
                  <a:pt x="4027" y="181"/>
                  <a:pt x="4060" y="200"/>
                </a:cubicBezTo>
                <a:cubicBezTo>
                  <a:pt x="4135" y="243"/>
                  <a:pt x="4177" y="292"/>
                  <a:pt x="4260" y="320"/>
                </a:cubicBezTo>
                <a:cubicBezTo>
                  <a:pt x="4413" y="313"/>
                  <a:pt x="4567" y="312"/>
                  <a:pt x="4720" y="300"/>
                </a:cubicBezTo>
                <a:cubicBezTo>
                  <a:pt x="4797" y="294"/>
                  <a:pt x="4870" y="243"/>
                  <a:pt x="4940" y="220"/>
                </a:cubicBezTo>
                <a:cubicBezTo>
                  <a:pt x="4968" y="211"/>
                  <a:pt x="5140" y="183"/>
                  <a:pt x="5160" y="180"/>
                </a:cubicBezTo>
                <a:cubicBezTo>
                  <a:pt x="5227" y="187"/>
                  <a:pt x="5295" y="185"/>
                  <a:pt x="5360" y="200"/>
                </a:cubicBezTo>
                <a:cubicBezTo>
                  <a:pt x="5401" y="210"/>
                  <a:pt x="5453" y="277"/>
                  <a:pt x="5480" y="300"/>
                </a:cubicBezTo>
                <a:cubicBezTo>
                  <a:pt x="5522" y="335"/>
                  <a:pt x="5571" y="356"/>
                  <a:pt x="5620" y="380"/>
                </a:cubicBezTo>
                <a:cubicBezTo>
                  <a:pt x="5747" y="373"/>
                  <a:pt x="5874" y="375"/>
                  <a:pt x="6000" y="360"/>
                </a:cubicBezTo>
                <a:cubicBezTo>
                  <a:pt x="6042" y="355"/>
                  <a:pt x="6078" y="320"/>
                  <a:pt x="6120" y="320"/>
                </a:cubicBezTo>
                <a:cubicBezTo>
                  <a:pt x="6294" y="320"/>
                  <a:pt x="6467" y="347"/>
                  <a:pt x="6640" y="360"/>
                </a:cubicBezTo>
                <a:cubicBezTo>
                  <a:pt x="6808" y="472"/>
                  <a:pt x="7063" y="409"/>
                  <a:pt x="7240" y="400"/>
                </a:cubicBezTo>
                <a:cubicBezTo>
                  <a:pt x="7359" y="360"/>
                  <a:pt x="7476" y="321"/>
                  <a:pt x="7600" y="300"/>
                </a:cubicBezTo>
                <a:cubicBezTo>
                  <a:pt x="7778" y="229"/>
                  <a:pt x="7971" y="221"/>
                  <a:pt x="8160" y="200"/>
                </a:cubicBezTo>
                <a:cubicBezTo>
                  <a:pt x="8220" y="207"/>
                  <a:pt x="8281" y="206"/>
                  <a:pt x="8340" y="220"/>
                </a:cubicBezTo>
                <a:cubicBezTo>
                  <a:pt x="8369" y="227"/>
                  <a:pt x="8393" y="248"/>
                  <a:pt x="8420" y="260"/>
                </a:cubicBezTo>
                <a:cubicBezTo>
                  <a:pt x="8502" y="297"/>
                  <a:pt x="8573" y="338"/>
                  <a:pt x="8660" y="360"/>
                </a:cubicBezTo>
                <a:cubicBezTo>
                  <a:pt x="8720" y="353"/>
                  <a:pt x="8780" y="349"/>
                  <a:pt x="8840" y="340"/>
                </a:cubicBezTo>
                <a:cubicBezTo>
                  <a:pt x="8936" y="325"/>
                  <a:pt x="8910" y="319"/>
                  <a:pt x="9000" y="280"/>
                </a:cubicBezTo>
                <a:cubicBezTo>
                  <a:pt x="9075" y="248"/>
                  <a:pt x="9161" y="240"/>
                  <a:pt x="9240" y="220"/>
                </a:cubicBezTo>
                <a:cubicBezTo>
                  <a:pt x="9674" y="233"/>
                  <a:pt x="9953" y="263"/>
                  <a:pt x="10360" y="240"/>
                </a:cubicBezTo>
                <a:cubicBezTo>
                  <a:pt x="10420" y="220"/>
                  <a:pt x="10479" y="195"/>
                  <a:pt x="10540" y="180"/>
                </a:cubicBezTo>
                <a:cubicBezTo>
                  <a:pt x="10593" y="167"/>
                  <a:pt x="10700" y="140"/>
                  <a:pt x="10700" y="140"/>
                </a:cubicBezTo>
                <a:cubicBezTo>
                  <a:pt x="10827" y="147"/>
                  <a:pt x="10954" y="143"/>
                  <a:pt x="11080" y="160"/>
                </a:cubicBezTo>
                <a:cubicBezTo>
                  <a:pt x="11138" y="168"/>
                  <a:pt x="11193" y="271"/>
                  <a:pt x="11280" y="300"/>
                </a:cubicBezTo>
                <a:cubicBezTo>
                  <a:pt x="11440" y="460"/>
                  <a:pt x="11332" y="382"/>
                  <a:pt x="11780" y="340"/>
                </a:cubicBezTo>
                <a:cubicBezTo>
                  <a:pt x="11780" y="340"/>
                  <a:pt x="12030" y="290"/>
                  <a:pt x="12080" y="280"/>
                </a:cubicBezTo>
                <a:cubicBezTo>
                  <a:pt x="12220" y="252"/>
                  <a:pt x="12530" y="245"/>
                  <a:pt x="12620" y="240"/>
                </a:cubicBezTo>
                <a:cubicBezTo>
                  <a:pt x="12727" y="247"/>
                  <a:pt x="12834" y="243"/>
                  <a:pt x="12940" y="260"/>
                </a:cubicBezTo>
                <a:cubicBezTo>
                  <a:pt x="12964" y="264"/>
                  <a:pt x="12979" y="289"/>
                  <a:pt x="13000" y="300"/>
                </a:cubicBezTo>
                <a:cubicBezTo>
                  <a:pt x="13019" y="309"/>
                  <a:pt x="13040" y="313"/>
                  <a:pt x="13060" y="320"/>
                </a:cubicBezTo>
                <a:cubicBezTo>
                  <a:pt x="13095" y="316"/>
                  <a:pt x="13274" y="308"/>
                  <a:pt x="13340" y="280"/>
                </a:cubicBezTo>
                <a:cubicBezTo>
                  <a:pt x="13533" y="197"/>
                  <a:pt x="13250" y="277"/>
                  <a:pt x="13480" y="220"/>
                </a:cubicBezTo>
                <a:cubicBezTo>
                  <a:pt x="13641" y="113"/>
                  <a:pt x="13796" y="223"/>
                  <a:pt x="13960" y="240"/>
                </a:cubicBezTo>
                <a:cubicBezTo>
                  <a:pt x="14060" y="250"/>
                  <a:pt x="14160" y="253"/>
                  <a:pt x="14260" y="260"/>
                </a:cubicBezTo>
                <a:cubicBezTo>
                  <a:pt x="14582" y="306"/>
                  <a:pt x="14183" y="260"/>
                  <a:pt x="14620" y="260"/>
                </a:cubicBezTo>
                <a:cubicBezTo>
                  <a:pt x="14661" y="260"/>
                  <a:pt x="14699" y="278"/>
                  <a:pt x="14740" y="280"/>
                </a:cubicBezTo>
                <a:cubicBezTo>
                  <a:pt x="14833" y="285"/>
                  <a:pt x="14927" y="280"/>
                  <a:pt x="15020" y="280"/>
                </a:cubicBezTo>
              </a:path>
            </a:pathLst>
          </a:custGeom>
          <a:solidFill>
            <a:srgbClr val="00CCFF"/>
          </a:solidFill>
          <a:ln w="28575">
            <a:solidFill>
              <a:srgbClr val="0000FF"/>
            </a:solidFill>
            <a:round/>
            <a:headEnd/>
            <a:tailEnd/>
          </a:ln>
        </p:spPr>
        <p:txBody>
          <a:bodyPr/>
          <a:lstStyle/>
          <a:p>
            <a:endParaRPr lang="en-US"/>
          </a:p>
        </p:txBody>
      </p:sp>
      <p:pic>
        <p:nvPicPr>
          <p:cNvPr id="68613" name="Picture 5" descr="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429000"/>
            <a:ext cx="1219200" cy="55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4630" name="Picture 6" descr="Bird"/>
          <p:cNvPicPr>
            <a:picLocks noChangeAspect="1" noChangeArrowheads="1" noCrop="1"/>
          </p:cNvPicPr>
          <p:nvPr/>
        </p:nvPicPr>
        <p:blipFill>
          <a:blip r:embed="rId4"/>
          <a:srcRect/>
          <a:stretch>
            <a:fillRect/>
          </a:stretch>
        </p:blipFill>
        <p:spPr bwMode="auto">
          <a:xfrm>
            <a:off x="9639300" y="152400"/>
            <a:ext cx="952500" cy="444500"/>
          </a:xfrm>
          <a:prstGeom prst="rect">
            <a:avLst/>
          </a:prstGeom>
          <a:solidFill>
            <a:schemeClr val="accent5"/>
          </a:solidFill>
        </p:spPr>
      </p:pic>
      <p:sp>
        <p:nvSpPr>
          <p:cNvPr id="68615" name="Text Box 7"/>
          <p:cNvSpPr txBox="1">
            <a:spLocks noChangeArrowheads="1"/>
          </p:cNvSpPr>
          <p:nvPr/>
        </p:nvSpPr>
        <p:spPr bwMode="auto">
          <a:xfrm>
            <a:off x="4343400" y="762000"/>
            <a:ext cx="3124200" cy="457200"/>
          </a:xfrm>
          <a:prstGeom prst="rect">
            <a:avLst/>
          </a:prstGeom>
          <a:solidFill>
            <a:srgbClr val="E2EE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algn="ctr" eaLnBrk="1" hangingPunct="1"/>
            <a:r>
              <a:rPr kumimoji="1" lang="en-US" sz="1200">
                <a:solidFill>
                  <a:srgbClr val="000000"/>
                </a:solidFill>
                <a:cs typeface="Times New Roman" charset="0"/>
              </a:rPr>
              <a:t>folk dancing          </a:t>
            </a:r>
            <a:r>
              <a:rPr kumimoji="1" lang="en-US" sz="1400">
                <a:solidFill>
                  <a:srgbClr val="000000"/>
                </a:solidFill>
                <a:cs typeface="Times New Roman" charset="0"/>
              </a:rPr>
              <a:t>cooking</a:t>
            </a:r>
            <a:endParaRPr kumimoji="1" lang="en-US" sz="1400">
              <a:solidFill>
                <a:srgbClr val="000000"/>
              </a:solidFill>
            </a:endParaRPr>
          </a:p>
          <a:p>
            <a:r>
              <a:rPr kumimoji="1" lang="en-US" sz="1200">
                <a:solidFill>
                  <a:srgbClr val="000000"/>
                </a:solidFill>
                <a:cs typeface="Times New Roman" charset="0"/>
              </a:rPr>
              <a:t>                  dress              games</a:t>
            </a:r>
            <a:endParaRPr kumimoji="1" lang="en-US" sz="1200">
              <a:solidFill>
                <a:srgbClr val="000000"/>
              </a:solidFill>
            </a:endParaRPr>
          </a:p>
        </p:txBody>
      </p:sp>
      <p:sp>
        <p:nvSpPr>
          <p:cNvPr id="68616" name="Text Box 8"/>
          <p:cNvSpPr txBox="1">
            <a:spLocks noChangeArrowheads="1"/>
          </p:cNvSpPr>
          <p:nvPr/>
        </p:nvSpPr>
        <p:spPr bwMode="auto">
          <a:xfrm>
            <a:off x="3124200" y="1600200"/>
            <a:ext cx="6629400" cy="4648200"/>
          </a:xfrm>
          <a:prstGeom prst="rect">
            <a:avLst/>
          </a:prstGeom>
          <a:solidFill>
            <a:srgbClr val="E2EEF2">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eaLnBrk="1" hangingPunct="1"/>
            <a:r>
              <a:rPr kumimoji="1" lang="en-US" sz="1200">
                <a:solidFill>
                  <a:srgbClr val="0000FF"/>
                </a:solidFill>
                <a:cs typeface="Times New Roman" charset="0"/>
              </a:rPr>
              <a:t>Notions of modesty             </a:t>
            </a:r>
            <a:r>
              <a:rPr kumimoji="1" lang="en-US" sz="1200">
                <a:solidFill>
                  <a:srgbClr val="0033CC"/>
                </a:solidFill>
                <a:cs typeface="Times New Roman" charset="0"/>
              </a:rPr>
              <a:t>Conception of beauty                 Rules of descent  </a:t>
            </a:r>
          </a:p>
          <a:p>
            <a:pPr eaLnBrk="1" hangingPunct="1"/>
            <a:endParaRPr kumimoji="1" lang="en-US" sz="1200">
              <a:solidFill>
                <a:srgbClr val="0033CC"/>
              </a:solidFill>
              <a:cs typeface="Times New Roman" charset="0"/>
            </a:endParaRPr>
          </a:p>
          <a:p>
            <a:pPr eaLnBrk="1" hangingPunct="1"/>
            <a:r>
              <a:rPr kumimoji="1" lang="en-US" sz="1200">
                <a:solidFill>
                  <a:srgbClr val="0033CC"/>
                </a:solidFill>
                <a:cs typeface="Times New Roman" charset="0"/>
              </a:rPr>
              <a:t>Ideals governing child raising      Cosmology            Relationship to animals    </a:t>
            </a:r>
          </a:p>
          <a:p>
            <a:pPr eaLnBrk="1" hangingPunct="1"/>
            <a:r>
              <a:rPr kumimoji="1" lang="en-US" sz="1200">
                <a:solidFill>
                  <a:srgbClr val="0033CC"/>
                </a:solidFill>
                <a:cs typeface="Times New Roman" charset="0"/>
              </a:rPr>
              <a:t>  </a:t>
            </a:r>
          </a:p>
          <a:p>
            <a:pPr eaLnBrk="1" hangingPunct="1"/>
            <a:r>
              <a:rPr kumimoji="1" lang="en-US" sz="1200">
                <a:solidFill>
                  <a:srgbClr val="0033CC"/>
                </a:solidFill>
                <a:cs typeface="Times New Roman" charset="0"/>
              </a:rPr>
              <a:t>Definition of sin                    Patterns of superior/subordinate relationship</a:t>
            </a:r>
          </a:p>
          <a:p>
            <a:pPr eaLnBrk="1" hangingPunct="1"/>
            <a:endParaRPr kumimoji="1" lang="en-US" sz="1200">
              <a:solidFill>
                <a:srgbClr val="0033CC"/>
              </a:solidFill>
              <a:cs typeface="Times New Roman" charset="0"/>
            </a:endParaRPr>
          </a:p>
          <a:p>
            <a:pPr eaLnBrk="1" hangingPunct="1"/>
            <a:r>
              <a:rPr kumimoji="1" lang="en-US" sz="1200">
                <a:solidFill>
                  <a:srgbClr val="0033CC"/>
                </a:solidFill>
                <a:cs typeface="Times New Roman" charset="0"/>
              </a:rPr>
              <a:t>Courtship practices         Conception of justice              </a:t>
            </a:r>
            <a:r>
              <a:rPr kumimoji="1" lang="en-US" sz="1400">
                <a:solidFill>
                  <a:srgbClr val="0033CC"/>
                </a:solidFill>
                <a:cs typeface="Times New Roman" charset="0"/>
              </a:rPr>
              <a:t>Incentives to work</a:t>
            </a:r>
          </a:p>
          <a:p>
            <a:pPr eaLnBrk="1" hangingPunct="1"/>
            <a:endParaRPr kumimoji="1" lang="en-US" sz="1400">
              <a:solidFill>
                <a:srgbClr val="0033CC"/>
              </a:solidFill>
              <a:cs typeface="Times New Roman" charset="0"/>
            </a:endParaRPr>
          </a:p>
          <a:p>
            <a:pPr eaLnBrk="1" hangingPunct="1"/>
            <a:r>
              <a:rPr kumimoji="1" lang="en-US" sz="1200">
                <a:solidFill>
                  <a:srgbClr val="0033CC"/>
                </a:solidFill>
                <a:cs typeface="Times New Roman" charset="0"/>
              </a:rPr>
              <a:t>Notions of leadership      </a:t>
            </a:r>
            <a:r>
              <a:rPr kumimoji="1" lang="en-US" sz="1400">
                <a:solidFill>
                  <a:srgbClr val="0033CC"/>
                </a:solidFill>
                <a:cs typeface="Times New Roman" charset="0"/>
              </a:rPr>
              <a:t>Tempo of work</a:t>
            </a:r>
            <a:r>
              <a:rPr kumimoji="1" lang="en-US" sz="1200">
                <a:solidFill>
                  <a:srgbClr val="0033CC"/>
                </a:solidFill>
                <a:cs typeface="Times New Roman" charset="0"/>
              </a:rPr>
              <a:t>         Patterns of group decision- making</a:t>
            </a:r>
          </a:p>
          <a:p>
            <a:pPr eaLnBrk="1" hangingPunct="1"/>
            <a:endParaRPr kumimoji="1" lang="en-US" sz="1200">
              <a:solidFill>
                <a:srgbClr val="0033CC"/>
              </a:solidFill>
              <a:cs typeface="Times New Roman" charset="0"/>
            </a:endParaRPr>
          </a:p>
          <a:p>
            <a:pPr eaLnBrk="1" hangingPunct="1"/>
            <a:r>
              <a:rPr kumimoji="1" lang="en-US" sz="1200">
                <a:solidFill>
                  <a:srgbClr val="0033CC"/>
                </a:solidFill>
                <a:cs typeface="Times New Roman" charset="0"/>
              </a:rPr>
              <a:t>Conception of cleanliness     attitudes toward the dependent     Theory of disease       </a:t>
            </a:r>
          </a:p>
          <a:p>
            <a:pPr eaLnBrk="1" hangingPunct="1"/>
            <a:endParaRPr kumimoji="1" lang="en-US" sz="1200">
              <a:solidFill>
                <a:srgbClr val="0033CC"/>
              </a:solidFill>
              <a:cs typeface="Times New Roman" charset="0"/>
            </a:endParaRPr>
          </a:p>
          <a:p>
            <a:pPr eaLnBrk="1" hangingPunct="1">
              <a:lnSpc>
                <a:spcPct val="75000"/>
              </a:lnSpc>
            </a:pPr>
            <a:r>
              <a:rPr kumimoji="1" lang="en-US" sz="1400">
                <a:solidFill>
                  <a:srgbClr val="0033CC"/>
                </a:solidFill>
                <a:cs typeface="Times New Roman" charset="0"/>
              </a:rPr>
              <a:t>Approaches to problem-solving      Conception of status</a:t>
            </a:r>
            <a:r>
              <a:rPr kumimoji="1" lang="en-US" sz="1200">
                <a:solidFill>
                  <a:srgbClr val="0033CC"/>
                </a:solidFill>
                <a:cs typeface="Times New Roman" charset="0"/>
              </a:rPr>
              <a:t>       </a:t>
            </a:r>
            <a:r>
              <a:rPr kumimoji="1" lang="en-US" sz="1400">
                <a:solidFill>
                  <a:srgbClr val="0033CC"/>
                </a:solidFill>
                <a:cs typeface="Times New Roman" charset="0"/>
              </a:rPr>
              <a:t>Mobility   </a:t>
            </a:r>
            <a:r>
              <a:rPr kumimoji="1" lang="en-US" sz="1200">
                <a:solidFill>
                  <a:srgbClr val="0033CC"/>
                </a:solidFill>
                <a:cs typeface="Times New Roman" charset="0"/>
              </a:rPr>
              <a:t>                         </a:t>
            </a:r>
          </a:p>
          <a:p>
            <a:pPr eaLnBrk="1" hangingPunct="1">
              <a:lnSpc>
                <a:spcPct val="75000"/>
              </a:lnSpc>
            </a:pPr>
            <a:endParaRPr kumimoji="1" lang="en-US" sz="1200">
              <a:solidFill>
                <a:srgbClr val="0033CC"/>
              </a:solidFill>
              <a:cs typeface="Times New Roman" charset="0"/>
            </a:endParaRPr>
          </a:p>
          <a:p>
            <a:pPr algn="ctr" eaLnBrk="1" hangingPunct="1">
              <a:lnSpc>
                <a:spcPct val="75000"/>
              </a:lnSpc>
            </a:pPr>
            <a:r>
              <a:rPr kumimoji="1" lang="en-US" sz="1400">
                <a:solidFill>
                  <a:srgbClr val="0033CC"/>
                </a:solidFill>
                <a:cs typeface="Times New Roman" charset="0"/>
              </a:rPr>
              <a:t>Eye behavior</a:t>
            </a:r>
            <a:r>
              <a:rPr kumimoji="1" lang="en-US" sz="1200">
                <a:solidFill>
                  <a:srgbClr val="0033CC"/>
                </a:solidFill>
                <a:cs typeface="Times New Roman" charset="0"/>
              </a:rPr>
              <a:t>    </a:t>
            </a:r>
          </a:p>
          <a:p>
            <a:pPr eaLnBrk="1" hangingPunct="1"/>
            <a:r>
              <a:rPr kumimoji="1" lang="en-US" sz="1200">
                <a:solidFill>
                  <a:srgbClr val="0033CC"/>
                </a:solidFill>
                <a:cs typeface="Times New Roman" charset="0"/>
              </a:rPr>
              <a:t>Roles in relationship to status by age, sex, class, occupation, kinship, etc.</a:t>
            </a:r>
          </a:p>
          <a:p>
            <a:pPr eaLnBrk="1" hangingPunct="1"/>
            <a:r>
              <a:rPr kumimoji="1" lang="en-US" sz="1200">
                <a:solidFill>
                  <a:srgbClr val="0033CC"/>
                </a:solidFill>
                <a:cs typeface="Times New Roman" charset="0"/>
              </a:rPr>
              <a:t>           </a:t>
            </a:r>
          </a:p>
          <a:p>
            <a:pPr eaLnBrk="1" hangingPunct="1"/>
            <a:r>
              <a:rPr kumimoji="1" lang="en-US" sz="1200">
                <a:solidFill>
                  <a:srgbClr val="0033CC"/>
                </a:solidFill>
                <a:cs typeface="Times New Roman" charset="0"/>
              </a:rPr>
              <a:t>Conversational patterns in various social contexts      conception of past and future   </a:t>
            </a:r>
          </a:p>
          <a:p>
            <a:pPr eaLnBrk="1" hangingPunct="1"/>
            <a:endParaRPr kumimoji="1" lang="en-US" sz="1200">
              <a:solidFill>
                <a:srgbClr val="0033CC"/>
              </a:solidFill>
              <a:cs typeface="Times New Roman" charset="0"/>
            </a:endParaRPr>
          </a:p>
          <a:p>
            <a:pPr eaLnBrk="1" hangingPunct="1"/>
            <a:r>
              <a:rPr kumimoji="1" lang="en-US" sz="1200">
                <a:solidFill>
                  <a:srgbClr val="0033CC"/>
                </a:solidFill>
                <a:cs typeface="Times New Roman" charset="0"/>
              </a:rPr>
              <a:t>Definition of insanity      </a:t>
            </a:r>
            <a:r>
              <a:rPr kumimoji="1" lang="en-US" sz="1400">
                <a:solidFill>
                  <a:srgbClr val="0033CC"/>
                </a:solidFill>
                <a:cs typeface="Times New Roman" charset="0"/>
              </a:rPr>
              <a:t>Nature of friendship</a:t>
            </a:r>
            <a:r>
              <a:rPr kumimoji="1" lang="en-US" sz="1200">
                <a:solidFill>
                  <a:srgbClr val="0033CC"/>
                </a:solidFill>
                <a:cs typeface="Times New Roman" charset="0"/>
              </a:rPr>
              <a:t>     Ordering of time body language </a:t>
            </a:r>
          </a:p>
          <a:p>
            <a:pPr eaLnBrk="1" hangingPunct="1"/>
            <a:r>
              <a:rPr kumimoji="1" lang="en-US" sz="1200">
                <a:solidFill>
                  <a:srgbClr val="0033CC"/>
                </a:solidFill>
                <a:cs typeface="Times New Roman" charset="0"/>
              </a:rPr>
              <a:t>   </a:t>
            </a:r>
          </a:p>
          <a:p>
            <a:pPr eaLnBrk="1" hangingPunct="1"/>
            <a:r>
              <a:rPr kumimoji="1" lang="en-US" sz="1400">
                <a:solidFill>
                  <a:srgbClr val="0033CC"/>
                </a:solidFill>
                <a:cs typeface="Times New Roman" charset="0"/>
              </a:rPr>
              <a:t>Facial expressions</a:t>
            </a:r>
            <a:r>
              <a:rPr kumimoji="1" lang="en-US" sz="1200">
                <a:solidFill>
                  <a:srgbClr val="0033CC"/>
                </a:solidFill>
                <a:cs typeface="Times New Roman" charset="0"/>
              </a:rPr>
              <a:t>          Conception of </a:t>
            </a:r>
            <a:r>
              <a:rPr kumimoji="1" lang="ja-JP" altLang="en-US" sz="1200">
                <a:solidFill>
                  <a:srgbClr val="0033CC"/>
                </a:solidFill>
                <a:cs typeface="Times New Roman" charset="0"/>
              </a:rPr>
              <a:t>“</a:t>
            </a:r>
            <a:r>
              <a:rPr kumimoji="1" lang="en-US" sz="1200">
                <a:solidFill>
                  <a:srgbClr val="0033CC"/>
                </a:solidFill>
                <a:cs typeface="Times New Roman" charset="0"/>
              </a:rPr>
              <a:t>self</a:t>
            </a:r>
            <a:r>
              <a:rPr kumimoji="1" lang="ja-JP" altLang="en-US" sz="1200">
                <a:solidFill>
                  <a:srgbClr val="0033CC"/>
                </a:solidFill>
                <a:cs typeface="Times New Roman" charset="0"/>
              </a:rPr>
              <a:t>”</a:t>
            </a:r>
            <a:r>
              <a:rPr kumimoji="1" lang="en-US" sz="1200">
                <a:solidFill>
                  <a:srgbClr val="0033CC"/>
                </a:solidFill>
                <a:cs typeface="Times New Roman" charset="0"/>
              </a:rPr>
              <a:t>     patterns of visual perception    </a:t>
            </a:r>
          </a:p>
          <a:p>
            <a:pPr eaLnBrk="1" hangingPunct="1"/>
            <a:endParaRPr kumimoji="1" lang="en-US" sz="1200">
              <a:solidFill>
                <a:srgbClr val="0033CC"/>
              </a:solidFill>
              <a:cs typeface="Times New Roman" charset="0"/>
            </a:endParaRPr>
          </a:p>
          <a:p>
            <a:pPr eaLnBrk="1" hangingPunct="1"/>
            <a:r>
              <a:rPr kumimoji="1" lang="en-US" sz="1200">
                <a:solidFill>
                  <a:srgbClr val="0033CC"/>
                </a:solidFill>
                <a:cs typeface="Times New Roman" charset="0"/>
              </a:rPr>
              <a:t>Preference for competition or Cooperation                Social interaction rate </a:t>
            </a:r>
          </a:p>
          <a:p>
            <a:pPr eaLnBrk="1" hangingPunct="1"/>
            <a:r>
              <a:rPr kumimoji="1" lang="en-US" sz="1200">
                <a:solidFill>
                  <a:srgbClr val="0033CC"/>
                </a:solidFill>
                <a:cs typeface="Times New Roman" charset="0"/>
              </a:rPr>
              <a:t>Notions of adolescence                                           Notions about logic and validity </a:t>
            </a:r>
          </a:p>
          <a:p>
            <a:pPr algn="ctr" eaLnBrk="1" hangingPunct="1"/>
            <a:r>
              <a:rPr kumimoji="1" lang="en-US" sz="1200">
                <a:solidFill>
                  <a:srgbClr val="0033CC"/>
                </a:solidFill>
                <a:cs typeface="Times New Roman" charset="0"/>
              </a:rPr>
              <a:t>Patterns of handling emotions</a:t>
            </a:r>
          </a:p>
          <a:p>
            <a:pPr eaLnBrk="1" hangingPunct="1"/>
            <a:r>
              <a:rPr kumimoji="1" lang="en-US" sz="1200">
                <a:solidFill>
                  <a:srgbClr val="0000FF"/>
                </a:solidFill>
                <a:cs typeface="Times New Roman" charset="0"/>
              </a:rPr>
              <a:t>                                Arrangement of physical space...AND MUCH, MUCH MORE...</a:t>
            </a:r>
          </a:p>
        </p:txBody>
      </p:sp>
      <p:sp>
        <p:nvSpPr>
          <p:cNvPr id="68617" name="Text Box 9"/>
          <p:cNvSpPr txBox="1">
            <a:spLocks noChangeArrowheads="1"/>
          </p:cNvSpPr>
          <p:nvPr/>
        </p:nvSpPr>
        <p:spPr bwMode="auto">
          <a:xfrm>
            <a:off x="1752600" y="457200"/>
            <a:ext cx="2209800" cy="838200"/>
          </a:xfrm>
          <a:prstGeom prst="rect">
            <a:avLst/>
          </a:prstGeom>
          <a:solidFill>
            <a:srgbClr val="E2EEF2">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eaLnBrk="1" hangingPunct="1"/>
            <a:r>
              <a:rPr kumimoji="1" lang="en-US" sz="1800">
                <a:solidFill>
                  <a:srgbClr val="020202"/>
                </a:solidFill>
                <a:latin typeface="Tahoma" charset="0"/>
                <a:cs typeface="Times New Roman" charset="0"/>
              </a:rPr>
              <a:t>SURFACE CULTURE</a:t>
            </a:r>
          </a:p>
          <a:p>
            <a:pPr eaLnBrk="1" hangingPunct="1"/>
            <a:r>
              <a:rPr kumimoji="1" lang="en-US" sz="1800">
                <a:solidFill>
                  <a:srgbClr val="020202"/>
                </a:solidFill>
                <a:latin typeface="Tahoma" charset="0"/>
                <a:cs typeface="Times New Roman" charset="0"/>
              </a:rPr>
              <a:t>(Explicit Culture)</a:t>
            </a:r>
            <a:endParaRPr kumimoji="1" lang="en-US" sz="1800">
              <a:solidFill>
                <a:srgbClr val="020202"/>
              </a:solidFill>
              <a:latin typeface="Tahoma" charset="0"/>
            </a:endParaRPr>
          </a:p>
        </p:txBody>
      </p:sp>
      <p:sp>
        <p:nvSpPr>
          <p:cNvPr id="68618" name="Line 10"/>
          <p:cNvSpPr>
            <a:spLocks noChangeShapeType="1"/>
          </p:cNvSpPr>
          <p:nvPr/>
        </p:nvSpPr>
        <p:spPr bwMode="auto">
          <a:xfrm>
            <a:off x="4191000" y="762000"/>
            <a:ext cx="3581400" cy="0"/>
          </a:xfrm>
          <a:prstGeom prst="line">
            <a:avLst/>
          </a:prstGeom>
          <a:noFill/>
          <a:ln w="2857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8619" name="Text Box 11"/>
          <p:cNvSpPr txBox="1">
            <a:spLocks noChangeArrowheads="1"/>
          </p:cNvSpPr>
          <p:nvPr/>
        </p:nvSpPr>
        <p:spPr bwMode="auto">
          <a:xfrm>
            <a:off x="1524000" y="1828800"/>
            <a:ext cx="1828800" cy="762000"/>
          </a:xfrm>
          <a:prstGeom prst="rect">
            <a:avLst/>
          </a:prstGeom>
          <a:solidFill>
            <a:srgbClr val="E2EEF2">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algn="ctr" eaLnBrk="1" hangingPunct="1"/>
            <a:r>
              <a:rPr kumimoji="1" lang="en-US" sz="1800">
                <a:solidFill>
                  <a:srgbClr val="111111"/>
                </a:solidFill>
                <a:latin typeface="Tahoma" charset="0"/>
                <a:cs typeface="Times New Roman" charset="0"/>
              </a:rPr>
              <a:t>DEEP CULTURE</a:t>
            </a:r>
          </a:p>
          <a:p>
            <a:pPr algn="ctr" eaLnBrk="1" hangingPunct="1"/>
            <a:r>
              <a:rPr kumimoji="1" lang="en-US" sz="1400">
                <a:solidFill>
                  <a:srgbClr val="111111"/>
                </a:solidFill>
                <a:latin typeface="Tahoma" charset="0"/>
                <a:cs typeface="Times New Roman" charset="0"/>
              </a:rPr>
              <a:t>(Implicit Culture</a:t>
            </a:r>
            <a:r>
              <a:rPr kumimoji="1" lang="en-US" sz="1400">
                <a:solidFill>
                  <a:srgbClr val="000000"/>
                </a:solidFill>
                <a:cs typeface="Times New Roman" charset="0"/>
              </a:rPr>
              <a:t>)</a:t>
            </a:r>
            <a:endParaRPr kumimoji="1" lang="en-US" sz="1400">
              <a:solidFill>
                <a:srgbClr val="000000"/>
              </a:solidFill>
            </a:endParaRPr>
          </a:p>
        </p:txBody>
      </p:sp>
      <p:sp>
        <p:nvSpPr>
          <p:cNvPr id="68620" name="Text Box 12"/>
          <p:cNvSpPr txBox="1">
            <a:spLocks noChangeArrowheads="1"/>
          </p:cNvSpPr>
          <p:nvPr/>
        </p:nvSpPr>
        <p:spPr bwMode="auto">
          <a:xfrm>
            <a:off x="8077200" y="533400"/>
            <a:ext cx="1435100" cy="228600"/>
          </a:xfrm>
          <a:prstGeom prst="rect">
            <a:avLst/>
          </a:prstGeom>
          <a:solidFill>
            <a:srgbClr val="E2EEF2">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algn="ctr" eaLnBrk="1" hangingPunct="1"/>
            <a:r>
              <a:rPr kumimoji="1" lang="en-US" sz="1800">
                <a:solidFill>
                  <a:srgbClr val="07070D"/>
                </a:solidFill>
                <a:latin typeface="Tahoma" charset="0"/>
                <a:cs typeface="Tahoma" charset="0"/>
              </a:rPr>
              <a:t>VISIBLE</a:t>
            </a:r>
            <a:endParaRPr kumimoji="1" lang="en-US" sz="3200">
              <a:solidFill>
                <a:srgbClr val="07070D"/>
              </a:solidFill>
              <a:latin typeface="Times New Roman" charset="0"/>
            </a:endParaRPr>
          </a:p>
        </p:txBody>
      </p:sp>
      <p:sp>
        <p:nvSpPr>
          <p:cNvPr id="68621" name="Text Box 13"/>
          <p:cNvSpPr txBox="1">
            <a:spLocks noChangeArrowheads="1"/>
          </p:cNvSpPr>
          <p:nvPr/>
        </p:nvSpPr>
        <p:spPr bwMode="auto">
          <a:xfrm>
            <a:off x="9296400" y="2133600"/>
            <a:ext cx="1371600" cy="304800"/>
          </a:xfrm>
          <a:prstGeom prst="rect">
            <a:avLst/>
          </a:prstGeom>
          <a:solidFill>
            <a:srgbClr val="E2EEF2">
              <a:alpha val="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algn="ctr" eaLnBrk="1" hangingPunct="1"/>
            <a:r>
              <a:rPr kumimoji="1" lang="en-US" sz="1800">
                <a:solidFill>
                  <a:srgbClr val="070709"/>
                </a:solidFill>
                <a:latin typeface="Tahoma" charset="0"/>
                <a:cs typeface="Tahoma" charset="0"/>
              </a:rPr>
              <a:t>INVISIBLE</a:t>
            </a:r>
            <a:endParaRPr kumimoji="1" lang="en-US" sz="3200" b="0">
              <a:solidFill>
                <a:srgbClr val="070709"/>
              </a:solidFill>
              <a:latin typeface="Times New Roman" charset="0"/>
            </a:endParaRPr>
          </a:p>
        </p:txBody>
      </p:sp>
      <p:sp>
        <p:nvSpPr>
          <p:cNvPr id="68622" name="Rectangle 14"/>
          <p:cNvSpPr>
            <a:spLocks noChangeArrowheads="1"/>
          </p:cNvSpPr>
          <p:nvPr/>
        </p:nvSpPr>
        <p:spPr bwMode="auto">
          <a:xfrm>
            <a:off x="1955801" y="-127516"/>
            <a:ext cx="1847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68623" name="Text Box 15"/>
          <p:cNvSpPr txBox="1">
            <a:spLocks noChangeArrowheads="1"/>
          </p:cNvSpPr>
          <p:nvPr/>
        </p:nvSpPr>
        <p:spPr bwMode="auto">
          <a:xfrm>
            <a:off x="4953000" y="-123825"/>
            <a:ext cx="2209800" cy="88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spAutoFit/>
          </a:bodyPr>
          <a:lstStyle>
            <a:lvl1pPr eaLnBrk="0" hangingPunct="0">
              <a:defRPr sz="4400" b="1">
                <a:solidFill>
                  <a:srgbClr val="663300"/>
                </a:solidFill>
                <a:latin typeface="Georgia" charset="0"/>
                <a:ea typeface="ＭＳ Ｐゴシック" charset="0"/>
              </a:defRPr>
            </a:lvl1pPr>
            <a:lvl2pPr marL="742950" indent="-285750" eaLnBrk="0" hangingPunct="0">
              <a:defRPr sz="4400" b="1">
                <a:solidFill>
                  <a:srgbClr val="663300"/>
                </a:solidFill>
                <a:latin typeface="Georgia" charset="0"/>
                <a:ea typeface="ＭＳ Ｐゴシック" charset="0"/>
              </a:defRPr>
            </a:lvl2pPr>
            <a:lvl3pPr marL="1143000" indent="-228600" eaLnBrk="0" hangingPunct="0">
              <a:defRPr sz="4400" b="1">
                <a:solidFill>
                  <a:srgbClr val="663300"/>
                </a:solidFill>
                <a:latin typeface="Georgia" charset="0"/>
                <a:ea typeface="ＭＳ Ｐゴシック" charset="0"/>
              </a:defRPr>
            </a:lvl3pPr>
            <a:lvl4pPr marL="1600200" indent="-228600" eaLnBrk="0" hangingPunct="0">
              <a:defRPr sz="4400" b="1">
                <a:solidFill>
                  <a:srgbClr val="663300"/>
                </a:solidFill>
                <a:latin typeface="Georgia" charset="0"/>
                <a:ea typeface="ＭＳ Ｐゴシック" charset="0"/>
              </a:defRPr>
            </a:lvl4pPr>
            <a:lvl5pPr marL="2057400" indent="-228600" eaLnBrk="0" hangingPunct="0">
              <a:defRPr sz="4400" b="1">
                <a:solidFill>
                  <a:srgbClr val="663300"/>
                </a:solidFill>
                <a:latin typeface="Georgia" charset="0"/>
                <a:ea typeface="ＭＳ Ｐゴシック" charset="0"/>
              </a:defRPr>
            </a:lvl5pPr>
            <a:lvl6pPr marL="2514600" indent="-228600" eaLnBrk="0" fontAlgn="base" hangingPunct="0">
              <a:spcBef>
                <a:spcPct val="0"/>
              </a:spcBef>
              <a:spcAft>
                <a:spcPct val="0"/>
              </a:spcAft>
              <a:defRPr sz="4400" b="1">
                <a:solidFill>
                  <a:srgbClr val="663300"/>
                </a:solidFill>
                <a:latin typeface="Georgia" charset="0"/>
                <a:ea typeface="ＭＳ Ｐゴシック" charset="0"/>
              </a:defRPr>
            </a:lvl6pPr>
            <a:lvl7pPr marL="2971800" indent="-228600" eaLnBrk="0" fontAlgn="base" hangingPunct="0">
              <a:spcBef>
                <a:spcPct val="0"/>
              </a:spcBef>
              <a:spcAft>
                <a:spcPct val="0"/>
              </a:spcAft>
              <a:defRPr sz="4400" b="1">
                <a:solidFill>
                  <a:srgbClr val="663300"/>
                </a:solidFill>
                <a:latin typeface="Georgia" charset="0"/>
                <a:ea typeface="ＭＳ Ｐゴシック" charset="0"/>
              </a:defRPr>
            </a:lvl7pPr>
            <a:lvl8pPr marL="3429000" indent="-228600" eaLnBrk="0" fontAlgn="base" hangingPunct="0">
              <a:spcBef>
                <a:spcPct val="0"/>
              </a:spcBef>
              <a:spcAft>
                <a:spcPct val="0"/>
              </a:spcAft>
              <a:defRPr sz="4400" b="1">
                <a:solidFill>
                  <a:srgbClr val="663300"/>
                </a:solidFill>
                <a:latin typeface="Georgia" charset="0"/>
                <a:ea typeface="ＭＳ Ｐゴシック" charset="0"/>
              </a:defRPr>
            </a:lvl8pPr>
            <a:lvl9pPr marL="3886200" indent="-228600" eaLnBrk="0" fontAlgn="base" hangingPunct="0">
              <a:spcBef>
                <a:spcPct val="0"/>
              </a:spcBef>
              <a:spcAft>
                <a:spcPct val="0"/>
              </a:spcAft>
              <a:defRPr sz="4400" b="1">
                <a:solidFill>
                  <a:srgbClr val="663300"/>
                </a:solidFill>
                <a:latin typeface="Georgia" charset="0"/>
                <a:ea typeface="ＭＳ Ｐゴシック" charset="0"/>
              </a:defRPr>
            </a:lvl9pPr>
          </a:lstStyle>
          <a:p>
            <a:pPr eaLnBrk="1" hangingPunct="1">
              <a:spcBef>
                <a:spcPct val="50000"/>
              </a:spcBef>
            </a:pPr>
            <a:r>
              <a:rPr lang="en-US" sz="1200">
                <a:solidFill>
                  <a:srgbClr val="000000"/>
                </a:solidFill>
              </a:rPr>
              <a:t> </a:t>
            </a:r>
          </a:p>
          <a:p>
            <a:pPr algn="ctr" eaLnBrk="1" hangingPunct="1">
              <a:lnSpc>
                <a:spcPct val="75000"/>
              </a:lnSpc>
              <a:spcBef>
                <a:spcPct val="50000"/>
              </a:spcBef>
            </a:pPr>
            <a:r>
              <a:rPr lang="en-US" sz="1400">
                <a:solidFill>
                  <a:srgbClr val="000000"/>
                </a:solidFill>
                <a:latin typeface="Times New Roman" charset="0"/>
              </a:rPr>
              <a:t>   </a:t>
            </a:r>
            <a:r>
              <a:rPr lang="en-US" sz="1600">
                <a:solidFill>
                  <a:srgbClr val="000000"/>
                </a:solidFill>
                <a:latin typeface="Times New Roman" charset="0"/>
              </a:rPr>
              <a:t>fine  arts</a:t>
            </a:r>
            <a:r>
              <a:rPr lang="en-US" sz="1400">
                <a:solidFill>
                  <a:srgbClr val="000000"/>
                </a:solidFill>
                <a:latin typeface="Times New Roman" charset="0"/>
              </a:rPr>
              <a:t>         </a:t>
            </a:r>
            <a:r>
              <a:rPr lang="en-US" sz="1800">
                <a:solidFill>
                  <a:srgbClr val="000000"/>
                </a:solidFill>
                <a:latin typeface="Times New Roman" charset="0"/>
              </a:rPr>
              <a:t>drama</a:t>
            </a:r>
          </a:p>
          <a:p>
            <a:pPr eaLnBrk="1" hangingPunct="1">
              <a:lnSpc>
                <a:spcPct val="75000"/>
              </a:lnSpc>
              <a:spcBef>
                <a:spcPct val="50000"/>
              </a:spcBef>
            </a:pPr>
            <a:r>
              <a:rPr lang="en-US" sz="1400">
                <a:solidFill>
                  <a:srgbClr val="000000"/>
                </a:solidFill>
                <a:latin typeface="Times New Roman" charset="0"/>
              </a:rPr>
              <a:t>literature                 music</a:t>
            </a:r>
          </a:p>
        </p:txBody>
      </p:sp>
    </p:spTree>
    <p:extLst>
      <p:ext uri="{BB962C8B-B14F-4D97-AF65-F5344CB8AC3E}">
        <p14:creationId xmlns:p14="http://schemas.microsoft.com/office/powerpoint/2010/main" val="277153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524001" y="-184666"/>
            <a:ext cx="184731" cy="369332"/>
          </a:xfrm>
          <a:prstGeom prst="rect">
            <a:avLst/>
          </a:prstGeom>
          <a:noFill/>
          <a:ln w="9525" cap="flat" cmpd="sng">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41" name="Object 1"/>
          <p:cNvGraphicFramePr>
            <a:graphicFrameLocks noChangeAspect="1"/>
          </p:cNvGraphicFramePr>
          <p:nvPr/>
        </p:nvGraphicFramePr>
        <p:xfrm>
          <a:off x="1905000" y="1"/>
          <a:ext cx="8458200" cy="6374551"/>
        </p:xfrm>
        <a:graphic>
          <a:graphicData uri="http://schemas.openxmlformats.org/presentationml/2006/ole">
            <mc:AlternateContent xmlns:mc="http://schemas.openxmlformats.org/markup-compatibility/2006">
              <mc:Choice xmlns:v="urn:schemas-microsoft-com:vml" Requires="v">
                <p:oleObj spid="_x0000_s3091" name="Slide" r:id="rId4" imgW="4570378" imgH="3427415" progId="PowerPoint.Slide.12">
                  <p:embed/>
                </p:oleObj>
              </mc:Choice>
              <mc:Fallback>
                <p:oleObj name="Slide" r:id="rId4" imgW="4570378" imgH="3427415" progId="PowerPoint.Slide.12">
                  <p:embed/>
                  <p:pic>
                    <p:nvPicPr>
                      <p:cNvPr id="61441"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
                        <a:ext cx="8458200" cy="63745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3276600" y="6488668"/>
            <a:ext cx="4337982" cy="369332"/>
          </a:xfrm>
          <a:prstGeom prst="rect">
            <a:avLst/>
          </a:prstGeom>
          <a:noFill/>
        </p:spPr>
        <p:txBody>
          <a:bodyPr wrap="none" rtlCol="0">
            <a:spAutoFit/>
          </a:bodyPr>
          <a:lstStyle/>
          <a:p>
            <a:pPr>
              <a:buFont typeface="Arial" pitchFamily="34" charset="0"/>
              <a:buChar char="•"/>
            </a:pPr>
            <a:r>
              <a:rPr lang="en-US" dirty="0"/>
              <a:t>source: Montgomery County Public Schools</a:t>
            </a:r>
          </a:p>
        </p:txBody>
      </p:sp>
    </p:spTree>
    <p:extLst>
      <p:ext uri="{BB962C8B-B14F-4D97-AF65-F5344CB8AC3E}">
        <p14:creationId xmlns:p14="http://schemas.microsoft.com/office/powerpoint/2010/main" val="289784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endParaRPr lang="en-US" sz="9600" dirty="0"/>
          </a:p>
          <a:p>
            <a:r>
              <a:rPr lang="en-US" sz="9600" dirty="0"/>
              <a:t>The dangers of a </a:t>
            </a:r>
          </a:p>
          <a:p>
            <a:r>
              <a:rPr lang="en-US" sz="9600" dirty="0"/>
              <a:t>single story</a:t>
            </a:r>
          </a:p>
        </p:txBody>
      </p:sp>
    </p:spTree>
    <p:extLst>
      <p:ext uri="{BB962C8B-B14F-4D97-AF65-F5344CB8AC3E}">
        <p14:creationId xmlns:p14="http://schemas.microsoft.com/office/powerpoint/2010/main" val="277591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normAutofit/>
          </a:bodyPr>
          <a:lstStyle/>
          <a:p>
            <a:r>
              <a:rPr lang="en-US" sz="5400" dirty="0"/>
              <a:t>Activity</a:t>
            </a:r>
          </a:p>
          <a:p>
            <a:pPr marL="342900" indent="-342900">
              <a:buFont typeface="Arial" charset="0"/>
              <a:buChar char="•"/>
            </a:pPr>
            <a:r>
              <a:rPr lang="en-US" sz="4800" dirty="0"/>
              <a:t>What single story have you had about a particular group?</a:t>
            </a:r>
          </a:p>
          <a:p>
            <a:pPr marL="342900" indent="-342900">
              <a:buFont typeface="Arial" charset="0"/>
              <a:buChar char="•"/>
            </a:pPr>
            <a:r>
              <a:rPr lang="en-US" sz="4800" dirty="0"/>
              <a:t>How did you learn that story?</a:t>
            </a:r>
          </a:p>
          <a:p>
            <a:pPr marL="342900" indent="-342900">
              <a:buFont typeface="Arial" charset="0"/>
              <a:buChar char="•"/>
            </a:pPr>
            <a:r>
              <a:rPr lang="en-US" sz="4800" dirty="0"/>
              <a:t>Has that story changed?</a:t>
            </a:r>
          </a:p>
          <a:p>
            <a:pPr marL="342900" indent="-342900">
              <a:buFont typeface="Arial" charset="0"/>
              <a:buChar char="•"/>
            </a:pPr>
            <a:r>
              <a:rPr lang="en-US" sz="4800" dirty="0"/>
              <a:t>If so, how?</a:t>
            </a:r>
          </a:p>
          <a:p>
            <a:pPr marL="342900" indent="-342900">
              <a:buFont typeface="Arial" charset="0"/>
              <a:buChar char="•"/>
            </a:pPr>
            <a:r>
              <a:rPr lang="en-US" sz="4800" dirty="0"/>
              <a:t>If not, why?</a:t>
            </a:r>
          </a:p>
          <a:p>
            <a:r>
              <a:rPr lang="en-US" sz="2200" dirty="0">
                <a:hlinkClick r:id="rId2"/>
              </a:rPr>
              <a:t>https://www.ted.com/talks/chimamanda_ngozi_adichie_the_danger_of_a_single_story#t-648925</a:t>
            </a:r>
            <a:r>
              <a:rPr lang="en-US" sz="2200" dirty="0"/>
              <a:t> </a:t>
            </a:r>
          </a:p>
        </p:txBody>
      </p:sp>
    </p:spTree>
    <p:extLst>
      <p:ext uri="{BB962C8B-B14F-4D97-AF65-F5344CB8AC3E}">
        <p14:creationId xmlns:p14="http://schemas.microsoft.com/office/powerpoint/2010/main" val="54929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50F2D-462A-A046-805B-F509581F2F7F}"/>
              </a:ext>
            </a:extLst>
          </p:cNvPr>
          <p:cNvSpPr txBox="1"/>
          <p:nvPr/>
        </p:nvSpPr>
        <p:spPr>
          <a:xfrm>
            <a:off x="1233544" y="1510553"/>
            <a:ext cx="9144000" cy="4247317"/>
          </a:xfrm>
          <a:prstGeom prst="rect">
            <a:avLst/>
          </a:prstGeom>
          <a:noFill/>
        </p:spPr>
        <p:txBody>
          <a:bodyPr wrap="square" rtlCol="0">
            <a:spAutoFit/>
          </a:bodyPr>
          <a:lstStyle/>
          <a:p>
            <a:pPr algn="ctr"/>
            <a:r>
              <a:rPr lang="en-US" sz="5400" b="1" dirty="0"/>
              <a:t>You could be passing single stories on to your </a:t>
            </a:r>
          </a:p>
          <a:p>
            <a:pPr algn="ctr"/>
            <a:r>
              <a:rPr lang="en-US" sz="5400" b="1" dirty="0"/>
              <a:t>students, faculty, parents, and staff.</a:t>
            </a:r>
          </a:p>
          <a:p>
            <a:pPr algn="ctr"/>
            <a:endParaRPr lang="en-US" sz="5400" b="1" dirty="0"/>
          </a:p>
        </p:txBody>
      </p:sp>
    </p:spTree>
    <p:extLst>
      <p:ext uri="{BB962C8B-B14F-4D97-AF65-F5344CB8AC3E}">
        <p14:creationId xmlns:p14="http://schemas.microsoft.com/office/powerpoint/2010/main" val="408169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8DDF-C51C-8F49-B036-64C02445ED51}"/>
              </a:ext>
            </a:extLst>
          </p:cNvPr>
          <p:cNvSpPr>
            <a:spLocks noGrp="1"/>
          </p:cNvSpPr>
          <p:nvPr>
            <p:ph type="title"/>
          </p:nvPr>
        </p:nvSpPr>
        <p:spPr>
          <a:xfrm>
            <a:off x="1981200" y="152400"/>
            <a:ext cx="7467600" cy="639762"/>
          </a:xfrm>
        </p:spPr>
        <p:txBody>
          <a:bodyPr>
            <a:normAutofit fontScale="90000"/>
          </a:bodyPr>
          <a:lstStyle/>
          <a:p>
            <a:pPr algn="ctr"/>
            <a:r>
              <a:rPr lang="en-US" dirty="0"/>
              <a:t>The Rule of 7</a:t>
            </a:r>
          </a:p>
        </p:txBody>
      </p:sp>
      <p:sp>
        <p:nvSpPr>
          <p:cNvPr id="3" name="Content Placeholder 2">
            <a:extLst>
              <a:ext uri="{FF2B5EF4-FFF2-40B4-BE49-F238E27FC236}">
                <a16:creationId xmlns:a16="http://schemas.microsoft.com/office/drawing/2014/main" id="{6AF86B65-EC1E-5C42-830B-764AAA59311C}"/>
              </a:ext>
            </a:extLst>
          </p:cNvPr>
          <p:cNvSpPr>
            <a:spLocks noGrp="1"/>
          </p:cNvSpPr>
          <p:nvPr>
            <p:ph sz="quarter" idx="1"/>
          </p:nvPr>
        </p:nvSpPr>
        <p:spPr>
          <a:xfrm>
            <a:off x="0" y="914400"/>
            <a:ext cx="12192000" cy="5943600"/>
          </a:xfrm>
        </p:spPr>
        <p:txBody>
          <a:bodyPr>
            <a:normAutofit/>
          </a:bodyPr>
          <a:lstStyle/>
          <a:p>
            <a:pPr marL="0" indent="0" algn="ctr">
              <a:buNone/>
            </a:pPr>
            <a:r>
              <a:rPr lang="en-US" sz="3600" dirty="0"/>
              <a:t>The goal of this exercise to test what kind of world you </a:t>
            </a:r>
            <a:r>
              <a:rPr lang="en-US" sz="3600" i="1" dirty="0"/>
              <a:t>actually</a:t>
            </a:r>
            <a:r>
              <a:rPr lang="en-US" sz="3600" dirty="0"/>
              <a:t> live in as it relates to diversity, equity, and inclusion (DEI). Part of being truly committed to social justice is ensuring that you occupy spaces where you are a true partner to the causes that are important to your community and most importantly for this session, your school community. This exercise is also important as we do our work in going from allies to partners as we build on that corner stone we call social justice.</a:t>
            </a:r>
          </a:p>
        </p:txBody>
      </p:sp>
    </p:spTree>
    <p:extLst>
      <p:ext uri="{BB962C8B-B14F-4D97-AF65-F5344CB8AC3E}">
        <p14:creationId xmlns:p14="http://schemas.microsoft.com/office/powerpoint/2010/main" val="13364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8DDF-C51C-8F49-B036-64C02445ED51}"/>
              </a:ext>
            </a:extLst>
          </p:cNvPr>
          <p:cNvSpPr>
            <a:spLocks noGrp="1"/>
          </p:cNvSpPr>
          <p:nvPr>
            <p:ph type="title"/>
          </p:nvPr>
        </p:nvSpPr>
        <p:spPr>
          <a:xfrm>
            <a:off x="1981200" y="152400"/>
            <a:ext cx="7467600" cy="639762"/>
          </a:xfrm>
        </p:spPr>
        <p:txBody>
          <a:bodyPr>
            <a:normAutofit fontScale="90000"/>
          </a:bodyPr>
          <a:lstStyle/>
          <a:p>
            <a:pPr algn="ctr"/>
            <a:r>
              <a:rPr lang="en-US" dirty="0"/>
              <a:t>The Rule of 7</a:t>
            </a:r>
          </a:p>
        </p:txBody>
      </p:sp>
      <p:sp>
        <p:nvSpPr>
          <p:cNvPr id="3" name="Content Placeholder 2">
            <a:extLst>
              <a:ext uri="{FF2B5EF4-FFF2-40B4-BE49-F238E27FC236}">
                <a16:creationId xmlns:a16="http://schemas.microsoft.com/office/drawing/2014/main" id="{6AF86B65-EC1E-5C42-830B-764AAA59311C}"/>
              </a:ext>
            </a:extLst>
          </p:cNvPr>
          <p:cNvSpPr>
            <a:spLocks noGrp="1"/>
          </p:cNvSpPr>
          <p:nvPr>
            <p:ph sz="quarter" idx="1"/>
          </p:nvPr>
        </p:nvSpPr>
        <p:spPr>
          <a:xfrm>
            <a:off x="950027" y="914400"/>
            <a:ext cx="10284030" cy="5943600"/>
          </a:xfrm>
        </p:spPr>
        <p:txBody>
          <a:bodyPr>
            <a:normAutofit/>
          </a:bodyPr>
          <a:lstStyle/>
          <a:p>
            <a:pPr fontAlgn="base"/>
            <a:r>
              <a:rPr lang="en-US" dirty="0"/>
              <a:t>What do your 7 closest friends look like?</a:t>
            </a:r>
          </a:p>
          <a:p>
            <a:pPr fontAlgn="base"/>
            <a:r>
              <a:rPr lang="en-US" dirty="0"/>
              <a:t>Who are the authors of the last 7 books that you read?</a:t>
            </a:r>
          </a:p>
          <a:p>
            <a:pPr fontAlgn="base"/>
            <a:r>
              <a:rPr lang="en-US" dirty="0"/>
              <a:t>What do your 7 closest neighbors (in terms of proximity) look like?</a:t>
            </a:r>
          </a:p>
          <a:p>
            <a:pPr fontAlgn="base"/>
            <a:r>
              <a:rPr lang="en-US" dirty="0"/>
              <a:t>What does the cast of the last 7 shows and movies you’ve watched look like?</a:t>
            </a:r>
          </a:p>
          <a:p>
            <a:pPr fontAlgn="base"/>
            <a:r>
              <a:rPr lang="en-US" dirty="0"/>
              <a:t>What do the 7 closest members of your work team look like?</a:t>
            </a:r>
          </a:p>
          <a:p>
            <a:pPr fontAlgn="base"/>
            <a:r>
              <a:rPr lang="en-US" dirty="0"/>
              <a:t>What do your top 7 personal service providers look like (doctors, dentists, etc.)?</a:t>
            </a:r>
          </a:p>
          <a:p>
            <a:pPr fontAlgn="base"/>
            <a:r>
              <a:rPr lang="en-US" dirty="0"/>
              <a:t>What do the 7 leaders of your congregation look like?</a:t>
            </a:r>
          </a:p>
          <a:p>
            <a:endParaRPr lang="en-US" dirty="0"/>
          </a:p>
        </p:txBody>
      </p:sp>
    </p:spTree>
    <p:extLst>
      <p:ext uri="{BB962C8B-B14F-4D97-AF65-F5344CB8AC3E}">
        <p14:creationId xmlns:p14="http://schemas.microsoft.com/office/powerpoint/2010/main" val="1041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0"/>
            <a:ext cx="5791200" cy="6858000"/>
          </a:xfrm>
        </p:spPr>
        <p:txBody>
          <a:bodyPr>
            <a:noAutofit/>
          </a:bodyPr>
          <a:lstStyle/>
          <a:p>
            <a:pPr>
              <a:buNone/>
            </a:pPr>
            <a:r>
              <a:rPr lang="en-US" sz="1350" i="1" dirty="0"/>
              <a:t>Who am I?</a:t>
            </a:r>
            <a:endParaRPr lang="en-US" sz="1350" dirty="0"/>
          </a:p>
          <a:p>
            <a:pPr>
              <a:buNone/>
            </a:pPr>
            <a:r>
              <a:rPr lang="en-US" sz="1350" dirty="0"/>
              <a:t>I am the Latino teenager who works part-time in your mailroom.</a:t>
            </a:r>
          </a:p>
          <a:p>
            <a:pPr>
              <a:buNone/>
            </a:pPr>
            <a:r>
              <a:rPr lang="en-US" sz="1350" dirty="0"/>
              <a:t>You know</a:t>
            </a:r>
          </a:p>
          <a:p>
            <a:pPr>
              <a:buNone/>
            </a:pPr>
            <a:r>
              <a:rPr lang="en-US" sz="1350" dirty="0"/>
              <a:t>The one you think is in a gang, just because I use street slang.</a:t>
            </a:r>
          </a:p>
          <a:p>
            <a:pPr>
              <a:buNone/>
            </a:pPr>
            <a:r>
              <a:rPr lang="en-US" sz="1350" i="1" dirty="0"/>
              <a:t>Who a m I ?</a:t>
            </a:r>
            <a:endParaRPr lang="en-US" sz="1350" dirty="0"/>
          </a:p>
          <a:p>
            <a:pPr>
              <a:buNone/>
            </a:pPr>
            <a:r>
              <a:rPr lang="en-US" sz="1350" dirty="0"/>
              <a:t>I'm the Black woman who works in your group.</a:t>
            </a:r>
          </a:p>
          <a:p>
            <a:pPr>
              <a:buNone/>
            </a:pPr>
            <a:r>
              <a:rPr lang="en-US" sz="1350" dirty="0"/>
              <a:t>You k n o w</a:t>
            </a:r>
          </a:p>
          <a:p>
            <a:pPr>
              <a:buNone/>
            </a:pPr>
            <a:r>
              <a:rPr lang="en-US" sz="1350" dirty="0"/>
              <a:t>The one who wears her hair in braids, or a natural, or dreadlocks,</a:t>
            </a:r>
          </a:p>
          <a:p>
            <a:pPr>
              <a:buNone/>
            </a:pPr>
            <a:r>
              <a:rPr lang="en-US" sz="1350" dirty="0"/>
              <a:t>the one you call a radical with an attitude.</a:t>
            </a:r>
          </a:p>
          <a:p>
            <a:pPr>
              <a:buNone/>
            </a:pPr>
            <a:r>
              <a:rPr lang="en-US" sz="1350" i="1" dirty="0"/>
              <a:t>Who am I?</a:t>
            </a:r>
            <a:endParaRPr lang="en-US" sz="1350" dirty="0"/>
          </a:p>
          <a:p>
            <a:pPr>
              <a:buNone/>
            </a:pPr>
            <a:r>
              <a:rPr lang="en-US" sz="1350" dirty="0"/>
              <a:t>I am your blind neighbor.</a:t>
            </a:r>
          </a:p>
          <a:p>
            <a:pPr>
              <a:buNone/>
            </a:pPr>
            <a:r>
              <a:rPr lang="en-US" sz="1350" dirty="0"/>
              <a:t>Y o u k n o w</a:t>
            </a:r>
          </a:p>
          <a:p>
            <a:pPr>
              <a:buNone/>
            </a:pPr>
            <a:r>
              <a:rPr lang="en-US" sz="1350" dirty="0"/>
              <a:t>The one you always speak loudly to, as though I had a hearing disability,</a:t>
            </a:r>
          </a:p>
          <a:p>
            <a:pPr>
              <a:buNone/>
            </a:pPr>
            <a:r>
              <a:rPr lang="en-US" sz="1350" dirty="0"/>
              <a:t>Instead of one of sightlessness.</a:t>
            </a:r>
          </a:p>
          <a:p>
            <a:pPr>
              <a:buNone/>
            </a:pPr>
            <a:r>
              <a:rPr lang="en-US" sz="1350" i="1" dirty="0"/>
              <a:t>Who am I?</a:t>
            </a:r>
            <a:endParaRPr lang="en-US" sz="1350" dirty="0"/>
          </a:p>
          <a:p>
            <a:pPr>
              <a:buNone/>
            </a:pPr>
            <a:r>
              <a:rPr lang="en-US" sz="1350" dirty="0"/>
              <a:t>I'm the Korean grocer in your neighborhood</a:t>
            </a:r>
          </a:p>
          <a:p>
            <a:pPr>
              <a:buNone/>
            </a:pPr>
            <a:r>
              <a:rPr lang="en-US" sz="1350" dirty="0"/>
              <a:t>You know</a:t>
            </a:r>
          </a:p>
          <a:p>
            <a:pPr>
              <a:buNone/>
            </a:pPr>
            <a:r>
              <a:rPr lang="en-US" sz="1350" dirty="0"/>
              <a:t>The one you call unfriendly, just because I don't smile enough for you.</a:t>
            </a:r>
          </a:p>
          <a:p>
            <a:pPr>
              <a:buNone/>
            </a:pPr>
            <a:r>
              <a:rPr lang="en-US" sz="1350" i="1" dirty="0"/>
              <a:t>Who am I?</a:t>
            </a:r>
            <a:endParaRPr lang="en-US" sz="1350" dirty="0"/>
          </a:p>
          <a:p>
            <a:pPr>
              <a:buNone/>
            </a:pPr>
            <a:r>
              <a:rPr lang="en-US" sz="1350" dirty="0"/>
              <a:t>I am a lesbian, or the gay person who is your associate.</a:t>
            </a:r>
          </a:p>
          <a:p>
            <a:pPr>
              <a:buNone/>
            </a:pPr>
            <a:r>
              <a:rPr lang="en-US" sz="1350" dirty="0"/>
              <a:t>You know . . . oops, maybe you don't know.</a:t>
            </a:r>
          </a:p>
          <a:p>
            <a:pPr>
              <a:buNone/>
            </a:pPr>
            <a:r>
              <a:rPr lang="en-US" sz="1350" dirty="0"/>
              <a:t>I chose not to share that aspect of</a:t>
            </a:r>
          </a:p>
        </p:txBody>
      </p:sp>
      <p:sp>
        <p:nvSpPr>
          <p:cNvPr id="5" name="Content Placeholder 4"/>
          <p:cNvSpPr>
            <a:spLocks noGrp="1"/>
          </p:cNvSpPr>
          <p:nvPr>
            <p:ph sz="quarter" idx="2"/>
          </p:nvPr>
        </p:nvSpPr>
        <p:spPr>
          <a:xfrm>
            <a:off x="5794248" y="0"/>
            <a:ext cx="6397752" cy="6858000"/>
          </a:xfrm>
        </p:spPr>
        <p:txBody>
          <a:bodyPr>
            <a:normAutofit lnSpcReduction="10000"/>
          </a:bodyPr>
          <a:lstStyle/>
          <a:p>
            <a:pPr>
              <a:buNone/>
            </a:pPr>
            <a:r>
              <a:rPr lang="en-US" sz="1500" dirty="0"/>
              <a:t>Who I am ,</a:t>
            </a:r>
          </a:p>
          <a:p>
            <a:pPr>
              <a:buNone/>
            </a:pPr>
            <a:r>
              <a:rPr lang="en-US" sz="1500" dirty="0"/>
              <a:t>Because you and your friends are always joking about "Homo's", </a:t>
            </a:r>
          </a:p>
          <a:p>
            <a:pPr>
              <a:buNone/>
            </a:pPr>
            <a:r>
              <a:rPr lang="en-US" sz="1500" dirty="0"/>
              <a:t>And "queers", and "</a:t>
            </a:r>
            <a:r>
              <a:rPr lang="en-US" sz="1500" dirty="0" err="1"/>
              <a:t>lesbos</a:t>
            </a:r>
            <a:r>
              <a:rPr lang="en-US" sz="1500" dirty="0"/>
              <a:t>".</a:t>
            </a:r>
          </a:p>
          <a:p>
            <a:pPr>
              <a:buNone/>
            </a:pPr>
            <a:r>
              <a:rPr lang="en-US" sz="1500" dirty="0"/>
              <a:t>If you only knew how closely I work with you.</a:t>
            </a:r>
          </a:p>
          <a:p>
            <a:pPr>
              <a:buNone/>
            </a:pPr>
            <a:r>
              <a:rPr lang="en-US" sz="1500" i="1" dirty="0"/>
              <a:t>Who am I?</a:t>
            </a:r>
            <a:endParaRPr lang="en-US" sz="1500" dirty="0"/>
          </a:p>
          <a:p>
            <a:pPr>
              <a:buNone/>
            </a:pPr>
            <a:r>
              <a:rPr lang="en-US" sz="1500" dirty="0"/>
              <a:t>I am the Japanese American who works in your sales department.</a:t>
            </a:r>
          </a:p>
          <a:p>
            <a:pPr>
              <a:buNone/>
            </a:pPr>
            <a:r>
              <a:rPr lang="en-US" sz="1500" dirty="0"/>
              <a:t>You know</a:t>
            </a:r>
          </a:p>
          <a:p>
            <a:pPr>
              <a:buNone/>
            </a:pPr>
            <a:r>
              <a:rPr lang="en-US" sz="1500" dirty="0"/>
              <a:t>The one whose name you make fun of and expect me to laugh.</a:t>
            </a:r>
          </a:p>
          <a:p>
            <a:pPr>
              <a:buNone/>
            </a:pPr>
            <a:r>
              <a:rPr lang="en-US" sz="1500" i="1" dirty="0"/>
              <a:t>Who am I?</a:t>
            </a:r>
            <a:endParaRPr lang="en-US" sz="1500" dirty="0"/>
          </a:p>
          <a:p>
            <a:pPr>
              <a:buNone/>
            </a:pPr>
            <a:r>
              <a:rPr lang="en-US" sz="1500" dirty="0"/>
              <a:t>I am the Christian woman who travels with you to make client calls.</a:t>
            </a:r>
          </a:p>
          <a:p>
            <a:pPr>
              <a:buNone/>
            </a:pPr>
            <a:r>
              <a:rPr lang="en-US" sz="1500" dirty="0"/>
              <a:t>You know</a:t>
            </a:r>
          </a:p>
          <a:p>
            <a:pPr>
              <a:buNone/>
            </a:pPr>
            <a:r>
              <a:rPr lang="en-US" sz="1500" dirty="0"/>
              <a:t>The one you keep apologizing to, every time you tell an off-color joke,</a:t>
            </a:r>
          </a:p>
          <a:p>
            <a:pPr>
              <a:buNone/>
            </a:pPr>
            <a:r>
              <a:rPr lang="en-US" sz="1500" dirty="0"/>
              <a:t>Or use God's name in vain.</a:t>
            </a:r>
          </a:p>
          <a:p>
            <a:pPr>
              <a:buNone/>
            </a:pPr>
            <a:r>
              <a:rPr lang="en-US" sz="1500" dirty="0"/>
              <a:t>Why do you apologize?</a:t>
            </a:r>
          </a:p>
          <a:p>
            <a:pPr>
              <a:buNone/>
            </a:pPr>
            <a:r>
              <a:rPr lang="en-US" sz="1500" dirty="0"/>
              <a:t>You obviously are not sorry, or you would change your behavior.</a:t>
            </a:r>
          </a:p>
          <a:p>
            <a:pPr>
              <a:buNone/>
            </a:pPr>
            <a:r>
              <a:rPr lang="en-US" sz="1500" i="1" dirty="0"/>
              <a:t>Who am I?</a:t>
            </a:r>
            <a:endParaRPr lang="en-US" sz="1500" dirty="0"/>
          </a:p>
          <a:p>
            <a:pPr>
              <a:buNone/>
            </a:pPr>
            <a:r>
              <a:rPr lang="en-US" sz="1500" dirty="0"/>
              <a:t>I am the older man.</a:t>
            </a:r>
          </a:p>
          <a:p>
            <a:pPr>
              <a:buNone/>
            </a:pPr>
            <a:r>
              <a:rPr lang="en-US" sz="1500" dirty="0"/>
              <a:t>You know</a:t>
            </a:r>
          </a:p>
          <a:p>
            <a:pPr>
              <a:buNone/>
            </a:pPr>
            <a:r>
              <a:rPr lang="en-US" sz="1500" dirty="0"/>
              <a:t>The one you get impatient with </a:t>
            </a:r>
          </a:p>
          <a:p>
            <a:pPr>
              <a:buNone/>
            </a:pPr>
            <a:r>
              <a:rPr lang="en-US" sz="1500" dirty="0"/>
              <a:t>Because I don't talk, move, or drive as fast as you do.</a:t>
            </a:r>
          </a:p>
          <a:p>
            <a:pPr>
              <a:buNone/>
            </a:pPr>
            <a:r>
              <a:rPr lang="en-US" sz="1500" dirty="0"/>
              <a:t>One day you will be old, </a:t>
            </a:r>
          </a:p>
          <a:p>
            <a:endParaRPr lang="en-US" dirty="0"/>
          </a:p>
        </p:txBody>
      </p:sp>
    </p:spTree>
    <p:extLst>
      <p:ext uri="{BB962C8B-B14F-4D97-AF65-F5344CB8AC3E}">
        <p14:creationId xmlns:p14="http://schemas.microsoft.com/office/powerpoint/2010/main" val="349789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8DDF-C51C-8F49-B036-64C02445ED51}"/>
              </a:ext>
            </a:extLst>
          </p:cNvPr>
          <p:cNvSpPr>
            <a:spLocks noGrp="1"/>
          </p:cNvSpPr>
          <p:nvPr>
            <p:ph type="title"/>
          </p:nvPr>
        </p:nvSpPr>
        <p:spPr>
          <a:xfrm>
            <a:off x="1981200" y="152400"/>
            <a:ext cx="7467600" cy="639762"/>
          </a:xfrm>
        </p:spPr>
        <p:txBody>
          <a:bodyPr>
            <a:noAutofit/>
          </a:bodyPr>
          <a:lstStyle/>
          <a:p>
            <a:pPr algn="ctr"/>
            <a:r>
              <a:rPr lang="en-US" sz="4800" b="1" dirty="0"/>
              <a:t>Activity</a:t>
            </a:r>
          </a:p>
        </p:txBody>
      </p:sp>
      <p:sp>
        <p:nvSpPr>
          <p:cNvPr id="3" name="Content Placeholder 2">
            <a:extLst>
              <a:ext uri="{FF2B5EF4-FFF2-40B4-BE49-F238E27FC236}">
                <a16:creationId xmlns:a16="http://schemas.microsoft.com/office/drawing/2014/main" id="{6AF86B65-EC1E-5C42-830B-764AAA59311C}"/>
              </a:ext>
            </a:extLst>
          </p:cNvPr>
          <p:cNvSpPr>
            <a:spLocks noGrp="1"/>
          </p:cNvSpPr>
          <p:nvPr>
            <p:ph sz="quarter" idx="1"/>
          </p:nvPr>
        </p:nvSpPr>
        <p:spPr>
          <a:xfrm>
            <a:off x="950027" y="914400"/>
            <a:ext cx="10284030" cy="5943600"/>
          </a:xfrm>
        </p:spPr>
        <p:txBody>
          <a:bodyPr>
            <a:normAutofit/>
          </a:bodyPr>
          <a:lstStyle/>
          <a:p>
            <a:pPr marL="0" indent="0" algn="ctr" fontAlgn="base">
              <a:buNone/>
            </a:pPr>
            <a:endParaRPr lang="en-US" sz="5400" dirty="0"/>
          </a:p>
          <a:p>
            <a:pPr marL="0" indent="0" algn="ctr" fontAlgn="base">
              <a:buNone/>
            </a:pPr>
            <a:endParaRPr lang="en-US" sz="5400" dirty="0"/>
          </a:p>
          <a:p>
            <a:pPr marL="0" indent="0" algn="ctr" fontAlgn="base">
              <a:buNone/>
            </a:pPr>
            <a:r>
              <a:rPr lang="en-US" sz="5400" dirty="0"/>
              <a:t>Discuss The Rule of 7 in your groups.</a:t>
            </a:r>
          </a:p>
          <a:p>
            <a:endParaRPr lang="en-US" dirty="0"/>
          </a:p>
        </p:txBody>
      </p:sp>
    </p:spTree>
    <p:extLst>
      <p:ext uri="{BB962C8B-B14F-4D97-AF65-F5344CB8AC3E}">
        <p14:creationId xmlns:p14="http://schemas.microsoft.com/office/powerpoint/2010/main" val="39374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8DDF-C51C-8F49-B036-64C02445ED51}"/>
              </a:ext>
            </a:extLst>
          </p:cNvPr>
          <p:cNvSpPr>
            <a:spLocks noGrp="1"/>
          </p:cNvSpPr>
          <p:nvPr>
            <p:ph type="title"/>
          </p:nvPr>
        </p:nvSpPr>
        <p:spPr>
          <a:xfrm>
            <a:off x="1981200" y="152400"/>
            <a:ext cx="7467600" cy="639762"/>
          </a:xfrm>
        </p:spPr>
        <p:txBody>
          <a:bodyPr>
            <a:normAutofit fontScale="90000"/>
          </a:bodyPr>
          <a:lstStyle/>
          <a:p>
            <a:pPr algn="ctr"/>
            <a:r>
              <a:rPr lang="en-US" dirty="0"/>
              <a:t>The Rule of 7</a:t>
            </a:r>
          </a:p>
        </p:txBody>
      </p:sp>
      <p:sp>
        <p:nvSpPr>
          <p:cNvPr id="3" name="Content Placeholder 2">
            <a:extLst>
              <a:ext uri="{FF2B5EF4-FFF2-40B4-BE49-F238E27FC236}">
                <a16:creationId xmlns:a16="http://schemas.microsoft.com/office/drawing/2014/main" id="{6AF86B65-EC1E-5C42-830B-764AAA59311C}"/>
              </a:ext>
            </a:extLst>
          </p:cNvPr>
          <p:cNvSpPr>
            <a:spLocks noGrp="1"/>
          </p:cNvSpPr>
          <p:nvPr>
            <p:ph sz="quarter" idx="1"/>
          </p:nvPr>
        </p:nvSpPr>
        <p:spPr>
          <a:xfrm>
            <a:off x="950027" y="914400"/>
            <a:ext cx="10284030" cy="5943600"/>
          </a:xfrm>
        </p:spPr>
        <p:txBody>
          <a:bodyPr>
            <a:normAutofit/>
          </a:bodyPr>
          <a:lstStyle/>
          <a:p>
            <a:r>
              <a:rPr lang="en-US" dirty="0"/>
              <a:t>You can add your own questions to “The Rule of 7” activity. The most important point is that you actually ask yourself questions that will challenge how you live a 24/7 life that revolves around your daily world.</a:t>
            </a:r>
          </a:p>
          <a:p>
            <a:r>
              <a:rPr lang="en-US" dirty="0"/>
              <a:t>This exercise can also be conducted with the children in your personal lives, your students &amp; their parents, and your colleagues at your school.</a:t>
            </a:r>
          </a:p>
          <a:p>
            <a:r>
              <a:rPr lang="en-US" dirty="0"/>
              <a:t>There are also two questions to ask after you complete this exercise: 1) </a:t>
            </a:r>
            <a:r>
              <a:rPr lang="en-US" i="1" dirty="0"/>
              <a:t>why</a:t>
            </a:r>
            <a:r>
              <a:rPr lang="en-US" dirty="0"/>
              <a:t> are your responses what they are and 2) </a:t>
            </a:r>
            <a:r>
              <a:rPr lang="en-US" i="1" dirty="0"/>
              <a:t>how</a:t>
            </a:r>
            <a:r>
              <a:rPr lang="en-US" dirty="0"/>
              <a:t> did this occur? </a:t>
            </a:r>
          </a:p>
          <a:p>
            <a:r>
              <a:rPr lang="en-US" dirty="0"/>
              <a:t>The </a:t>
            </a:r>
            <a:r>
              <a:rPr lang="en-US" i="1" dirty="0"/>
              <a:t>how</a:t>
            </a:r>
            <a:r>
              <a:rPr lang="en-US" dirty="0"/>
              <a:t> question may require you to delve deeply into the history of social </a:t>
            </a:r>
            <a:r>
              <a:rPr lang="en-US" i="1" dirty="0"/>
              <a:t>in</a:t>
            </a:r>
            <a:r>
              <a:rPr lang="en-US" dirty="0"/>
              <a:t>justice in America.</a:t>
            </a:r>
          </a:p>
          <a:p>
            <a:pPr marL="0" indent="0">
              <a:buNone/>
            </a:pPr>
            <a:endParaRPr lang="en-US" dirty="0"/>
          </a:p>
        </p:txBody>
      </p:sp>
    </p:spTree>
    <p:extLst>
      <p:ext uri="{BB962C8B-B14F-4D97-AF65-F5344CB8AC3E}">
        <p14:creationId xmlns:p14="http://schemas.microsoft.com/office/powerpoint/2010/main" val="32935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9B86-3BBE-DB4C-B8C1-0F4826096BDD}"/>
              </a:ext>
            </a:extLst>
          </p:cNvPr>
          <p:cNvSpPr>
            <a:spLocks noGrp="1"/>
          </p:cNvSpPr>
          <p:nvPr>
            <p:ph type="title"/>
          </p:nvPr>
        </p:nvSpPr>
        <p:spPr>
          <a:xfrm>
            <a:off x="838200" y="67384"/>
            <a:ext cx="10515600" cy="707531"/>
          </a:xfrm>
        </p:spPr>
        <p:txBody>
          <a:bodyPr/>
          <a:lstStyle/>
          <a:p>
            <a:pPr algn="ctr"/>
            <a:r>
              <a:rPr lang="en-US" b="1" dirty="0"/>
              <a:t>Assignments for today</a:t>
            </a:r>
          </a:p>
        </p:txBody>
      </p:sp>
      <p:sp>
        <p:nvSpPr>
          <p:cNvPr id="3" name="Content Placeholder 2">
            <a:extLst>
              <a:ext uri="{FF2B5EF4-FFF2-40B4-BE49-F238E27FC236}">
                <a16:creationId xmlns:a16="http://schemas.microsoft.com/office/drawing/2014/main" id="{E247D495-A452-3641-AF76-95B8C9570971}"/>
              </a:ext>
            </a:extLst>
          </p:cNvPr>
          <p:cNvSpPr>
            <a:spLocks noGrp="1"/>
          </p:cNvSpPr>
          <p:nvPr>
            <p:ph idx="1"/>
          </p:nvPr>
        </p:nvSpPr>
        <p:spPr>
          <a:xfrm>
            <a:off x="0" y="774914"/>
            <a:ext cx="12192000" cy="6083085"/>
          </a:xfrm>
        </p:spPr>
        <p:txBody>
          <a:bodyPr>
            <a:noAutofit/>
          </a:bodyPr>
          <a:lstStyle/>
          <a:p>
            <a:pPr marL="0" indent="0" algn="ctr">
              <a:buNone/>
            </a:pPr>
            <a:r>
              <a:rPr lang="en-US" b="1" dirty="0"/>
              <a:t>Part 2</a:t>
            </a:r>
          </a:p>
          <a:p>
            <a:pPr marL="0" indent="0">
              <a:buNone/>
            </a:pPr>
            <a:r>
              <a:rPr lang="en-US" sz="2400" dirty="0"/>
              <a:t>In our next session, we will start to look more deeply at what social justice initiatives in your school look like. Come to our next session ready to share publicly or in your breakout rooms what your social justice initiatives look like. If you have embarked on no social justice initiatives in your school, share that as well. You are also invited to think about challenges you may have with embarking on social justice initiatives in your school. Some prompts to consider:</a:t>
            </a:r>
          </a:p>
          <a:p>
            <a:pPr marL="0" indent="0">
              <a:buNone/>
            </a:pPr>
            <a:endParaRPr lang="en-US" sz="2400" dirty="0"/>
          </a:p>
          <a:p>
            <a:r>
              <a:rPr lang="en-US" sz="2400" dirty="0"/>
              <a:t>How does my school define social justice, if we have at all?</a:t>
            </a:r>
          </a:p>
          <a:p>
            <a:r>
              <a:rPr lang="en-US" sz="2400" dirty="0"/>
              <a:t>Does the school have a uniform opinion on what social justice is?</a:t>
            </a:r>
          </a:p>
          <a:p>
            <a:r>
              <a:rPr lang="en-US" sz="2400" dirty="0"/>
              <a:t>What does a social justice emphasis look like in my school (curriculum, hiring, student engagement</a:t>
            </a:r>
            <a:r>
              <a:rPr lang="en-US" sz="2400"/>
              <a:t>, etc.?</a:t>
            </a:r>
            <a:endParaRPr lang="en-US" sz="2400" dirty="0"/>
          </a:p>
          <a:p>
            <a:r>
              <a:rPr lang="en-US" sz="2400" dirty="0"/>
              <a:t>Are there social justice initiatives that I would like to embark but I am afraid to (ex. starting a #</a:t>
            </a:r>
            <a:r>
              <a:rPr lang="en-US" sz="2400" dirty="0" err="1"/>
              <a:t>blacklivesmatter</a:t>
            </a:r>
            <a:r>
              <a:rPr lang="en-US" sz="2400" dirty="0"/>
              <a:t> or #</a:t>
            </a:r>
            <a:r>
              <a:rPr lang="en-US" sz="2400" dirty="0" err="1"/>
              <a:t>stopaisanhate</a:t>
            </a:r>
            <a:r>
              <a:rPr lang="en-US" sz="2400" dirty="0"/>
              <a:t> campaign).</a:t>
            </a:r>
          </a:p>
          <a:p>
            <a:r>
              <a:rPr lang="en-US" sz="2400" dirty="0"/>
              <a:t>Are there social jus</a:t>
            </a:r>
          </a:p>
        </p:txBody>
      </p:sp>
    </p:spTree>
    <p:extLst>
      <p:ext uri="{BB962C8B-B14F-4D97-AF65-F5344CB8AC3E}">
        <p14:creationId xmlns:p14="http://schemas.microsoft.com/office/powerpoint/2010/main" val="40958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581151" y="495300"/>
            <a:ext cx="9029701" cy="5867400"/>
            <a:chOff x="360" y="264"/>
            <a:chExt cx="19440" cy="11520"/>
          </a:xfrm>
        </p:grpSpPr>
        <p:sp>
          <p:nvSpPr>
            <p:cNvPr id="3" name="Text Box 69"/>
            <p:cNvSpPr txBox="1">
              <a:spLocks noChangeArrowheads="1"/>
            </p:cNvSpPr>
            <p:nvPr/>
          </p:nvSpPr>
          <p:spPr bwMode="auto">
            <a:xfrm>
              <a:off x="7740" y="4764"/>
              <a:ext cx="6300" cy="3960"/>
            </a:xfrm>
            <a:prstGeom prst="rect">
              <a:avLst/>
            </a:prstGeom>
            <a:solidFill>
              <a:srgbClr val="FFFFFF"/>
            </a:solidFill>
            <a:ln w="57150">
              <a:solidFill>
                <a:srgbClr val="000000"/>
              </a:solid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pPr algn="ctr"/>
              <a:r>
                <a:rPr lang="en-US" sz="2200" dirty="0">
                  <a:latin typeface="Comic Sans MS" pitchFamily="66" charset="0"/>
                </a:rPr>
                <a:t> </a:t>
              </a:r>
              <a:r>
                <a:rPr lang="en-US" sz="1600" dirty="0">
                  <a:latin typeface="Comic Sans MS" pitchFamily="66" charset="0"/>
                </a:rPr>
                <a:t>R</a:t>
              </a:r>
              <a:r>
                <a:rPr lang="en-US" sz="1800" dirty="0">
                  <a:latin typeface="Comic Sans MS" pitchFamily="66" charset="0"/>
                </a:rPr>
                <a:t>eflections on my role.</a:t>
              </a:r>
              <a:endParaRPr lang="en-US" dirty="0"/>
            </a:p>
          </p:txBody>
        </p:sp>
        <p:sp>
          <p:nvSpPr>
            <p:cNvPr id="4" name="AutoShape 70"/>
            <p:cNvSpPr>
              <a:spLocks noChangeArrowheads="1"/>
            </p:cNvSpPr>
            <p:nvPr/>
          </p:nvSpPr>
          <p:spPr bwMode="auto">
            <a:xfrm>
              <a:off x="360" y="432"/>
              <a:ext cx="9000" cy="6660"/>
            </a:xfrm>
            <a:prstGeom prst="cloudCallout">
              <a:avLst>
                <a:gd name="adj1" fmla="val 56699"/>
                <a:gd name="adj2" fmla="val 11259"/>
              </a:avLst>
            </a:prstGeom>
            <a:solidFill>
              <a:srgbClr val="FFFFFF"/>
            </a:solidFill>
            <a:ln w="9525">
              <a:solidFill>
                <a:srgbClr val="000000"/>
              </a:solidFill>
              <a:round/>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endParaRPr lang="en-US"/>
            </a:p>
          </p:txBody>
        </p:sp>
        <p:sp>
          <p:nvSpPr>
            <p:cNvPr id="5" name="Text Box 71"/>
            <p:cNvSpPr txBox="1">
              <a:spLocks noChangeArrowheads="1"/>
            </p:cNvSpPr>
            <p:nvPr/>
          </p:nvSpPr>
          <p:spPr bwMode="auto">
            <a:xfrm>
              <a:off x="1725" y="1401"/>
              <a:ext cx="6894" cy="540"/>
            </a:xfrm>
            <a:prstGeom prst="rect">
              <a:avLst/>
            </a:prstGeom>
            <a:solidFill>
              <a:srgbClr val="FFFFFF"/>
            </a:solidFill>
            <a:ln w="9525">
              <a:no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r>
                <a:rPr lang="en-US" sz="1400" dirty="0">
                  <a:latin typeface="Tahoma" pitchFamily="34" charset="0"/>
                </a:rPr>
                <a:t>What are the implications for me in my role?</a:t>
              </a:r>
              <a:endParaRPr lang="en-US" sz="1400" dirty="0"/>
            </a:p>
          </p:txBody>
        </p:sp>
        <p:sp>
          <p:nvSpPr>
            <p:cNvPr id="6" name="AutoShape 72"/>
            <p:cNvSpPr>
              <a:spLocks noChangeArrowheads="1"/>
            </p:cNvSpPr>
            <p:nvPr/>
          </p:nvSpPr>
          <p:spPr bwMode="auto">
            <a:xfrm>
              <a:off x="13140" y="7104"/>
              <a:ext cx="6660" cy="4680"/>
            </a:xfrm>
            <a:prstGeom prst="wedgeRectCallout">
              <a:avLst>
                <a:gd name="adj1" fmla="val -38273"/>
                <a:gd name="adj2" fmla="val -75620"/>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endParaRPr lang="en-US"/>
            </a:p>
          </p:txBody>
        </p:sp>
        <p:sp>
          <p:nvSpPr>
            <p:cNvPr id="7" name="Text Box 73"/>
            <p:cNvSpPr txBox="1">
              <a:spLocks noChangeArrowheads="1"/>
            </p:cNvSpPr>
            <p:nvPr/>
          </p:nvSpPr>
          <p:spPr bwMode="auto">
            <a:xfrm>
              <a:off x="13185" y="7158"/>
              <a:ext cx="6435" cy="834"/>
            </a:xfrm>
            <a:prstGeom prst="rect">
              <a:avLst/>
            </a:prstGeom>
            <a:solidFill>
              <a:srgbClr val="FFFFFF"/>
            </a:solidFill>
            <a:ln w="9525">
              <a:no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r>
                <a:rPr lang="en-US" sz="1400" dirty="0">
                  <a:latin typeface="Tahoma" pitchFamily="34" charset="0"/>
                </a:rPr>
                <a:t>Challenges I face with respect to social justice &amp; equity in schools are…</a:t>
              </a:r>
            </a:p>
            <a:p>
              <a:endParaRPr lang="en-US" sz="1400" dirty="0">
                <a:latin typeface="Tahoma" pitchFamily="34" charset="0"/>
              </a:endParaRPr>
            </a:p>
            <a:p>
              <a:endParaRPr lang="en-US" sz="1400" dirty="0">
                <a:latin typeface="Tahoma" pitchFamily="34" charset="0"/>
              </a:endParaRPr>
            </a:p>
            <a:p>
              <a:endParaRPr lang="en-US" sz="1400" dirty="0">
                <a:latin typeface="Tahoma" pitchFamily="34" charset="0"/>
              </a:endParaRPr>
            </a:p>
            <a:p>
              <a:r>
                <a:rPr lang="en-US" sz="1400" dirty="0">
                  <a:latin typeface="Tahoma" pitchFamily="34" charset="0"/>
                </a:rPr>
                <a:t>Therefore, I will…</a:t>
              </a:r>
              <a:endParaRPr lang="en-US" sz="1400" dirty="0"/>
            </a:p>
          </p:txBody>
        </p:sp>
        <p:sp>
          <p:nvSpPr>
            <p:cNvPr id="8" name="AutoShape 74"/>
            <p:cNvSpPr>
              <a:spLocks noChangeArrowheads="1"/>
            </p:cNvSpPr>
            <p:nvPr/>
          </p:nvSpPr>
          <p:spPr bwMode="auto">
            <a:xfrm>
              <a:off x="11880" y="264"/>
              <a:ext cx="7920" cy="4500"/>
            </a:xfrm>
            <a:prstGeom prst="wedgeEllipseCallout">
              <a:avLst>
                <a:gd name="adj1" fmla="val -34343"/>
                <a:gd name="adj2" fmla="val 56287"/>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endParaRPr lang="en-US"/>
            </a:p>
          </p:txBody>
        </p:sp>
        <p:sp>
          <p:nvSpPr>
            <p:cNvPr id="9" name="Text Box 75"/>
            <p:cNvSpPr txBox="1">
              <a:spLocks noChangeArrowheads="1"/>
            </p:cNvSpPr>
            <p:nvPr/>
          </p:nvSpPr>
          <p:spPr bwMode="auto">
            <a:xfrm>
              <a:off x="12978" y="984"/>
              <a:ext cx="5562" cy="528"/>
            </a:xfrm>
            <a:prstGeom prst="rect">
              <a:avLst/>
            </a:prstGeom>
            <a:solidFill>
              <a:srgbClr val="FFFFFF"/>
            </a:solidFill>
            <a:ln w="9525">
              <a:no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r>
                <a:rPr lang="en-US" sz="1400" dirty="0">
                  <a:latin typeface="Tahoma" pitchFamily="34" charset="0"/>
                </a:rPr>
                <a:t>Hearing this information makes me think…</a:t>
              </a:r>
              <a:endParaRPr lang="en-US" sz="1400" dirty="0"/>
            </a:p>
          </p:txBody>
        </p:sp>
        <p:sp>
          <p:nvSpPr>
            <p:cNvPr id="10" name="AutoShape 76"/>
            <p:cNvSpPr>
              <a:spLocks noChangeArrowheads="1"/>
            </p:cNvSpPr>
            <p:nvPr/>
          </p:nvSpPr>
          <p:spPr bwMode="auto">
            <a:xfrm>
              <a:off x="540" y="7824"/>
              <a:ext cx="8820" cy="3960"/>
            </a:xfrm>
            <a:prstGeom prst="wedgeRoundRectCallout">
              <a:avLst>
                <a:gd name="adj1" fmla="val 34421"/>
                <a:gd name="adj2" fmla="val -74468"/>
                <a:gd name="adj3" fmla="val 16667"/>
              </a:avLst>
            </a:prstGeom>
            <a:solidFill>
              <a:srgbClr val="FFFFFF"/>
            </a:solidFill>
            <a:ln w="9525">
              <a:solidFill>
                <a:srgbClr val="000000"/>
              </a:solid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endParaRPr lang="en-US"/>
            </a:p>
          </p:txBody>
        </p:sp>
        <p:sp>
          <p:nvSpPr>
            <p:cNvPr id="11" name="Text Box 77"/>
            <p:cNvSpPr txBox="1">
              <a:spLocks noChangeArrowheads="1"/>
            </p:cNvSpPr>
            <p:nvPr/>
          </p:nvSpPr>
          <p:spPr bwMode="auto">
            <a:xfrm>
              <a:off x="1028" y="8146"/>
              <a:ext cx="7920" cy="732"/>
            </a:xfrm>
            <a:prstGeom prst="rect">
              <a:avLst/>
            </a:prstGeom>
            <a:solidFill>
              <a:srgbClr val="FFFFFF"/>
            </a:solidFill>
            <a:ln w="9525">
              <a:noFill/>
              <a:miter lim="800000"/>
              <a:headEnd/>
              <a:tailEnd/>
            </a:ln>
          </p:spPr>
          <p:txBody>
            <a:bodyPr/>
            <a:lstStyle>
              <a:defPPr>
                <a:defRPr lang="en-US"/>
              </a:defPPr>
              <a:lvl1pPr algn="l" rtl="0" fontAlgn="base">
                <a:spcBef>
                  <a:spcPct val="0"/>
                </a:spcBef>
                <a:spcAft>
                  <a:spcPct val="0"/>
                </a:spcAft>
                <a:defRPr sz="4400" b="1" kern="1200">
                  <a:solidFill>
                    <a:srgbClr val="663300"/>
                  </a:solidFill>
                  <a:latin typeface="Georgia" pitchFamily="18" charset="0"/>
                  <a:ea typeface="+mn-ea"/>
                  <a:cs typeface="+mn-cs"/>
                </a:defRPr>
              </a:lvl1pPr>
              <a:lvl2pPr marL="457200" algn="l" rtl="0" fontAlgn="base">
                <a:spcBef>
                  <a:spcPct val="0"/>
                </a:spcBef>
                <a:spcAft>
                  <a:spcPct val="0"/>
                </a:spcAft>
                <a:defRPr sz="4400" b="1" kern="1200">
                  <a:solidFill>
                    <a:srgbClr val="663300"/>
                  </a:solidFill>
                  <a:latin typeface="Georgia" pitchFamily="18" charset="0"/>
                  <a:ea typeface="+mn-ea"/>
                  <a:cs typeface="+mn-cs"/>
                </a:defRPr>
              </a:lvl2pPr>
              <a:lvl3pPr marL="914400" algn="l" rtl="0" fontAlgn="base">
                <a:spcBef>
                  <a:spcPct val="0"/>
                </a:spcBef>
                <a:spcAft>
                  <a:spcPct val="0"/>
                </a:spcAft>
                <a:defRPr sz="4400" b="1" kern="1200">
                  <a:solidFill>
                    <a:srgbClr val="663300"/>
                  </a:solidFill>
                  <a:latin typeface="Georgia" pitchFamily="18" charset="0"/>
                  <a:ea typeface="+mn-ea"/>
                  <a:cs typeface="+mn-cs"/>
                </a:defRPr>
              </a:lvl3pPr>
              <a:lvl4pPr marL="1371600" algn="l" rtl="0" fontAlgn="base">
                <a:spcBef>
                  <a:spcPct val="0"/>
                </a:spcBef>
                <a:spcAft>
                  <a:spcPct val="0"/>
                </a:spcAft>
                <a:defRPr sz="4400" b="1" kern="1200">
                  <a:solidFill>
                    <a:srgbClr val="663300"/>
                  </a:solidFill>
                  <a:latin typeface="Georgia" pitchFamily="18" charset="0"/>
                  <a:ea typeface="+mn-ea"/>
                  <a:cs typeface="+mn-cs"/>
                </a:defRPr>
              </a:lvl4pPr>
              <a:lvl5pPr marL="1828800" algn="l" rtl="0" fontAlgn="base">
                <a:spcBef>
                  <a:spcPct val="0"/>
                </a:spcBef>
                <a:spcAft>
                  <a:spcPct val="0"/>
                </a:spcAft>
                <a:defRPr sz="4400" b="1" kern="1200">
                  <a:solidFill>
                    <a:srgbClr val="663300"/>
                  </a:solidFill>
                  <a:latin typeface="Georgia" pitchFamily="18" charset="0"/>
                  <a:ea typeface="+mn-ea"/>
                  <a:cs typeface="+mn-cs"/>
                </a:defRPr>
              </a:lvl5pPr>
              <a:lvl6pPr marL="2286000" algn="l" defTabSz="914400" rtl="0" eaLnBrk="1" latinLnBrk="0" hangingPunct="1">
                <a:defRPr sz="4400" b="1" kern="1200">
                  <a:solidFill>
                    <a:srgbClr val="663300"/>
                  </a:solidFill>
                  <a:latin typeface="Georgia" pitchFamily="18" charset="0"/>
                  <a:ea typeface="+mn-ea"/>
                  <a:cs typeface="+mn-cs"/>
                </a:defRPr>
              </a:lvl6pPr>
              <a:lvl7pPr marL="2743200" algn="l" defTabSz="914400" rtl="0" eaLnBrk="1" latinLnBrk="0" hangingPunct="1">
                <a:defRPr sz="4400" b="1" kern="1200">
                  <a:solidFill>
                    <a:srgbClr val="663300"/>
                  </a:solidFill>
                  <a:latin typeface="Georgia" pitchFamily="18" charset="0"/>
                  <a:ea typeface="+mn-ea"/>
                  <a:cs typeface="+mn-cs"/>
                </a:defRPr>
              </a:lvl7pPr>
              <a:lvl8pPr marL="3200400" algn="l" defTabSz="914400" rtl="0" eaLnBrk="1" latinLnBrk="0" hangingPunct="1">
                <a:defRPr sz="4400" b="1" kern="1200">
                  <a:solidFill>
                    <a:srgbClr val="663300"/>
                  </a:solidFill>
                  <a:latin typeface="Georgia" pitchFamily="18" charset="0"/>
                  <a:ea typeface="+mn-ea"/>
                  <a:cs typeface="+mn-cs"/>
                </a:defRPr>
              </a:lvl8pPr>
              <a:lvl9pPr marL="3657600" algn="l" defTabSz="914400" rtl="0" eaLnBrk="1" latinLnBrk="0" hangingPunct="1">
                <a:defRPr sz="4400" b="1" kern="1200">
                  <a:solidFill>
                    <a:srgbClr val="663300"/>
                  </a:solidFill>
                  <a:latin typeface="Georgia" pitchFamily="18" charset="0"/>
                  <a:ea typeface="+mn-ea"/>
                  <a:cs typeface="+mn-cs"/>
                </a:defRPr>
              </a:lvl9pPr>
            </a:lstStyle>
            <a:p>
              <a:r>
                <a:rPr lang="en-US" sz="1400" dirty="0">
                  <a:latin typeface="Tahoma" pitchFamily="34" charset="0"/>
                </a:rPr>
                <a:t>By participating in this session, I’ve changed my thinking about…</a:t>
              </a:r>
              <a:endParaRPr lang="en-US" sz="1400" dirty="0"/>
            </a:p>
          </p:txBody>
        </p:sp>
      </p:grpSp>
    </p:spTree>
    <p:extLst>
      <p:ext uri="{BB962C8B-B14F-4D97-AF65-F5344CB8AC3E}">
        <p14:creationId xmlns:p14="http://schemas.microsoft.com/office/powerpoint/2010/main" val="144957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C134EC-E405-AA4E-A2C9-EBDB248530F6}"/>
              </a:ext>
            </a:extLst>
          </p:cNvPr>
          <p:cNvSpPr txBox="1"/>
          <p:nvPr/>
        </p:nvSpPr>
        <p:spPr>
          <a:xfrm>
            <a:off x="0" y="268353"/>
            <a:ext cx="12192000" cy="3631763"/>
          </a:xfrm>
          <a:prstGeom prst="rect">
            <a:avLst/>
          </a:prstGeom>
          <a:noFill/>
        </p:spPr>
        <p:txBody>
          <a:bodyPr wrap="square" rtlCol="0">
            <a:spAutoFit/>
          </a:bodyPr>
          <a:lstStyle/>
          <a:p>
            <a:pPr algn="ctr"/>
            <a:r>
              <a:rPr lang="en-US" sz="6600" b="1" dirty="0"/>
              <a:t>Leading Social Justice in Your School </a:t>
            </a:r>
          </a:p>
          <a:p>
            <a:pPr algn="ctr"/>
            <a:r>
              <a:rPr lang="en-US" sz="4000" b="1" dirty="0"/>
              <a:t>Session 2: Who Am I and Why Am I Here?</a:t>
            </a:r>
            <a:endParaRPr lang="en-US" sz="4000" dirty="0"/>
          </a:p>
          <a:p>
            <a:endParaRPr lang="en-US" sz="3600" dirty="0"/>
          </a:p>
          <a:p>
            <a:endParaRPr lang="en-US" dirty="0"/>
          </a:p>
        </p:txBody>
      </p:sp>
      <p:sp>
        <p:nvSpPr>
          <p:cNvPr id="4" name="TextBox 3">
            <a:extLst>
              <a:ext uri="{FF2B5EF4-FFF2-40B4-BE49-F238E27FC236}">
                <a16:creationId xmlns:a16="http://schemas.microsoft.com/office/drawing/2014/main" id="{32D5AFCD-1DB3-1140-8D8E-9ECB6FC27447}"/>
              </a:ext>
            </a:extLst>
          </p:cNvPr>
          <p:cNvSpPr txBox="1"/>
          <p:nvPr/>
        </p:nvSpPr>
        <p:spPr>
          <a:xfrm>
            <a:off x="3937571" y="4065052"/>
            <a:ext cx="3998338" cy="1508105"/>
          </a:xfrm>
          <a:prstGeom prst="rect">
            <a:avLst/>
          </a:prstGeom>
          <a:noFill/>
        </p:spPr>
        <p:txBody>
          <a:bodyPr wrap="square" rtlCol="0">
            <a:spAutoFit/>
          </a:bodyPr>
          <a:lstStyle/>
          <a:p>
            <a:pPr algn="ctr"/>
            <a:endParaRPr lang="en-US" sz="3200" dirty="0"/>
          </a:p>
          <a:p>
            <a:pPr algn="ctr"/>
            <a:r>
              <a:rPr lang="en-US" sz="2800" dirty="0"/>
              <a:t>Designed and Lead by</a:t>
            </a:r>
          </a:p>
          <a:p>
            <a:pPr algn="ctr"/>
            <a:r>
              <a:rPr lang="en-US" sz="3200" b="1" dirty="0"/>
              <a:t>Dr. Omekongo Dibinga </a:t>
            </a:r>
          </a:p>
        </p:txBody>
      </p:sp>
      <p:pic>
        <p:nvPicPr>
          <p:cNvPr id="12290" name="Picture 2" descr="nassp">
            <a:extLst>
              <a:ext uri="{FF2B5EF4-FFF2-40B4-BE49-F238E27FC236}">
                <a16:creationId xmlns:a16="http://schemas.microsoft.com/office/drawing/2014/main" id="{E227907D-099E-FC47-AAED-ED63B3823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347" y="4989529"/>
            <a:ext cx="1915428" cy="12537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aculty Profile: Omekongo Dibinga">
            <a:extLst>
              <a:ext uri="{FF2B5EF4-FFF2-40B4-BE49-F238E27FC236}">
                <a16:creationId xmlns:a16="http://schemas.microsoft.com/office/drawing/2014/main" id="{4DB7B4D6-5B17-45CF-9979-DD8F6215D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593" y="3385819"/>
            <a:ext cx="2857500" cy="28575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3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5794248" y="0"/>
            <a:ext cx="4187952" cy="6858000"/>
          </a:xfrm>
        </p:spPr>
        <p:txBody>
          <a:bodyPr>
            <a:noAutofit/>
          </a:bodyPr>
          <a:lstStyle/>
          <a:p>
            <a:pPr>
              <a:buNone/>
            </a:pPr>
            <a:r>
              <a:rPr lang="en-US" sz="1200" dirty="0"/>
              <a:t>Of course not because I was the best candidate.</a:t>
            </a:r>
          </a:p>
          <a:p>
            <a:pPr>
              <a:buNone/>
            </a:pPr>
            <a:r>
              <a:rPr lang="en-US" sz="1200" i="1" dirty="0"/>
              <a:t>Who am I?</a:t>
            </a:r>
            <a:endParaRPr lang="en-US" sz="1200" dirty="0"/>
          </a:p>
          <a:p>
            <a:pPr>
              <a:buNone/>
            </a:pPr>
            <a:r>
              <a:rPr lang="en-US" sz="1200" dirty="0"/>
              <a:t>I am the Chinese American human resource specialist.</a:t>
            </a:r>
          </a:p>
          <a:p>
            <a:pPr>
              <a:buNone/>
            </a:pPr>
            <a:r>
              <a:rPr lang="en-US" sz="1200" dirty="0"/>
              <a:t>You know</a:t>
            </a:r>
          </a:p>
          <a:p>
            <a:pPr>
              <a:buNone/>
            </a:pPr>
            <a:r>
              <a:rPr lang="en-US" sz="1200" dirty="0"/>
              <a:t>The one you keep asking to help you with your computer,</a:t>
            </a:r>
          </a:p>
          <a:p>
            <a:pPr>
              <a:buNone/>
            </a:pPr>
            <a:r>
              <a:rPr lang="en-US" sz="1200" dirty="0"/>
              <a:t>Even though I don't understand that technical stuff either.</a:t>
            </a:r>
          </a:p>
          <a:p>
            <a:pPr>
              <a:buNone/>
            </a:pPr>
            <a:r>
              <a:rPr lang="en-US" sz="1200" i="1" dirty="0"/>
              <a:t>Who am I?</a:t>
            </a:r>
            <a:endParaRPr lang="en-US" sz="1200" dirty="0"/>
          </a:p>
          <a:p>
            <a:pPr>
              <a:buNone/>
            </a:pPr>
            <a:r>
              <a:rPr lang="en-US" sz="1200" dirty="0"/>
              <a:t>I am a White American.</a:t>
            </a:r>
          </a:p>
          <a:p>
            <a:pPr>
              <a:buNone/>
            </a:pPr>
            <a:r>
              <a:rPr lang="en-US" sz="1200" dirty="0"/>
              <a:t>You know</a:t>
            </a:r>
          </a:p>
          <a:p>
            <a:pPr>
              <a:buNone/>
            </a:pPr>
            <a:r>
              <a:rPr lang="en-US" sz="1200" dirty="0"/>
              <a:t>The one you blame for the errors made over 200 years ago,</a:t>
            </a:r>
          </a:p>
          <a:p>
            <a:pPr>
              <a:buNone/>
            </a:pPr>
            <a:r>
              <a:rPr lang="en-US" sz="1200" dirty="0"/>
              <a:t>The one you think "has it made",</a:t>
            </a:r>
          </a:p>
          <a:p>
            <a:pPr>
              <a:buNone/>
            </a:pPr>
            <a:r>
              <a:rPr lang="en-US" sz="1200" dirty="0"/>
              <a:t>The one you think "just doesn't get it",</a:t>
            </a:r>
          </a:p>
          <a:p>
            <a:pPr>
              <a:buNone/>
            </a:pPr>
            <a:r>
              <a:rPr lang="en-US" sz="1200" dirty="0"/>
              <a:t>Even though I am your strongest advocate among my peers.</a:t>
            </a:r>
          </a:p>
          <a:p>
            <a:pPr>
              <a:buNone/>
            </a:pPr>
            <a:r>
              <a:rPr lang="en-US" sz="1200" i="1" dirty="0"/>
              <a:t>Who am I?</a:t>
            </a:r>
            <a:endParaRPr lang="en-US" sz="1200" dirty="0"/>
          </a:p>
          <a:p>
            <a:pPr>
              <a:buNone/>
            </a:pPr>
            <a:r>
              <a:rPr lang="en-US" sz="1200" dirty="0"/>
              <a:t>I am an American person</a:t>
            </a:r>
          </a:p>
          <a:p>
            <a:pPr>
              <a:buNone/>
            </a:pPr>
            <a:r>
              <a:rPr lang="en-US" sz="1200" dirty="0"/>
              <a:t>I worry about the environment ,</a:t>
            </a:r>
          </a:p>
          <a:p>
            <a:pPr>
              <a:buNone/>
            </a:pPr>
            <a:r>
              <a:rPr lang="en-US" sz="1200" dirty="0"/>
              <a:t>Education for my children, my next paycheck, </a:t>
            </a:r>
          </a:p>
          <a:p>
            <a:pPr>
              <a:buNone/>
            </a:pPr>
            <a:r>
              <a:rPr lang="en-US" sz="1200" dirty="0"/>
              <a:t>Crime, and crabgrass in my front yard.</a:t>
            </a:r>
          </a:p>
          <a:p>
            <a:pPr>
              <a:buNone/>
            </a:pPr>
            <a:r>
              <a:rPr lang="en-US" sz="1200" dirty="0"/>
              <a:t>I am the person who wants to know</a:t>
            </a:r>
          </a:p>
          <a:p>
            <a:pPr>
              <a:buNone/>
            </a:pPr>
            <a:r>
              <a:rPr lang="en-US" sz="1200" dirty="0"/>
              <a:t>The real you, </a:t>
            </a:r>
          </a:p>
          <a:p>
            <a:pPr>
              <a:buNone/>
            </a:pPr>
            <a:r>
              <a:rPr lang="en-US" sz="1200" dirty="0"/>
              <a:t>If only you would act interested in the real me.</a:t>
            </a:r>
          </a:p>
          <a:p>
            <a:endParaRPr lang="en-US" sz="1200" dirty="0"/>
          </a:p>
          <a:p>
            <a:pPr algn="ctr">
              <a:buNone/>
            </a:pPr>
            <a:r>
              <a:rPr lang="en-US" sz="1200" dirty="0"/>
              <a:t>Dr. Lenora Billings –Harris, 1994</a:t>
            </a:r>
          </a:p>
        </p:txBody>
      </p:sp>
      <p:sp>
        <p:nvSpPr>
          <p:cNvPr id="8" name="Content Placeholder 3"/>
          <p:cNvSpPr>
            <a:spLocks noGrp="1"/>
          </p:cNvSpPr>
          <p:nvPr>
            <p:ph sz="quarter" idx="1"/>
          </p:nvPr>
        </p:nvSpPr>
        <p:spPr>
          <a:xfrm>
            <a:off x="0" y="0"/>
            <a:ext cx="5638800" cy="6858000"/>
          </a:xfrm>
        </p:spPr>
        <p:txBody>
          <a:bodyPr>
            <a:normAutofit fontScale="32500" lnSpcReduction="20000"/>
          </a:bodyPr>
          <a:lstStyle/>
          <a:p>
            <a:pPr>
              <a:buNone/>
            </a:pPr>
            <a:r>
              <a:rPr lang="en-US" sz="4000" dirty="0"/>
              <a:t>Unless you experience the only other alternative.</a:t>
            </a:r>
          </a:p>
          <a:p>
            <a:pPr>
              <a:buNone/>
            </a:pPr>
            <a:r>
              <a:rPr lang="en-US" sz="4000" i="1" dirty="0"/>
              <a:t>Who am I?</a:t>
            </a:r>
            <a:endParaRPr lang="en-US" sz="4000" dirty="0"/>
          </a:p>
          <a:p>
            <a:pPr>
              <a:buNone/>
            </a:pPr>
            <a:r>
              <a:rPr lang="en-US" sz="4000" dirty="0"/>
              <a:t>I am your administrative assistant.</a:t>
            </a:r>
          </a:p>
          <a:p>
            <a:pPr>
              <a:buNone/>
            </a:pPr>
            <a:r>
              <a:rPr lang="en-US" sz="4000" dirty="0"/>
              <a:t>You know</a:t>
            </a:r>
          </a:p>
          <a:p>
            <a:pPr>
              <a:buNone/>
            </a:pPr>
            <a:r>
              <a:rPr lang="en-US" sz="4000" dirty="0"/>
              <a:t>The one you always call "Hon" or "Sweetie” whenever you want coffee.</a:t>
            </a:r>
          </a:p>
          <a:p>
            <a:pPr>
              <a:buNone/>
            </a:pPr>
            <a:r>
              <a:rPr lang="en-US" sz="4000" dirty="0"/>
              <a:t>How many years will it take for you to learn my real name?</a:t>
            </a:r>
          </a:p>
          <a:p>
            <a:pPr>
              <a:buNone/>
            </a:pPr>
            <a:r>
              <a:rPr lang="en-US" sz="4000" i="1" dirty="0"/>
              <a:t>Who am I?</a:t>
            </a:r>
            <a:endParaRPr lang="en-US" sz="4000" dirty="0"/>
          </a:p>
          <a:p>
            <a:pPr>
              <a:buNone/>
            </a:pPr>
            <a:r>
              <a:rPr lang="en-US" sz="4000" dirty="0"/>
              <a:t>I am the new associate who just relocated to your office.</a:t>
            </a:r>
          </a:p>
          <a:p>
            <a:pPr>
              <a:buNone/>
            </a:pPr>
            <a:r>
              <a:rPr lang="en-US" sz="4000" dirty="0"/>
              <a:t>You know</a:t>
            </a:r>
          </a:p>
          <a:p>
            <a:pPr>
              <a:buNone/>
            </a:pPr>
            <a:r>
              <a:rPr lang="en-US" sz="4000" dirty="0"/>
              <a:t>The one you imitate all the time, because of my southern accent.</a:t>
            </a:r>
          </a:p>
          <a:p>
            <a:pPr>
              <a:buNone/>
            </a:pPr>
            <a:r>
              <a:rPr lang="en-US" sz="4000" i="1" dirty="0"/>
              <a:t>Who am I?</a:t>
            </a:r>
            <a:endParaRPr lang="en-US" sz="4000" dirty="0"/>
          </a:p>
          <a:p>
            <a:pPr>
              <a:buNone/>
            </a:pPr>
            <a:r>
              <a:rPr lang="en-US" sz="4000" dirty="0"/>
              <a:t>I am the American Indian.</a:t>
            </a:r>
          </a:p>
          <a:p>
            <a:pPr>
              <a:buNone/>
            </a:pPr>
            <a:r>
              <a:rPr lang="en-US" sz="4000" dirty="0"/>
              <a:t>You know</a:t>
            </a:r>
          </a:p>
          <a:p>
            <a:pPr>
              <a:buNone/>
            </a:pPr>
            <a:r>
              <a:rPr lang="en-US" sz="4000" dirty="0"/>
              <a:t>The one you call chief, and ask how's my squaw.</a:t>
            </a:r>
          </a:p>
          <a:p>
            <a:pPr>
              <a:buNone/>
            </a:pPr>
            <a:r>
              <a:rPr lang="en-US" sz="4000" dirty="0"/>
              <a:t>If you were interested in me as an individual,</a:t>
            </a:r>
          </a:p>
          <a:p>
            <a:pPr>
              <a:buNone/>
            </a:pPr>
            <a:r>
              <a:rPr lang="en-US" sz="4000" dirty="0"/>
              <a:t>You would know that squaw is a derogatory French Canadian term, and chief is not a word I joke about.</a:t>
            </a:r>
          </a:p>
          <a:p>
            <a:pPr>
              <a:buNone/>
            </a:pPr>
            <a:r>
              <a:rPr lang="en-US" sz="4000" i="1" dirty="0"/>
              <a:t>Who am I?</a:t>
            </a:r>
            <a:endParaRPr lang="en-US" sz="4000" dirty="0"/>
          </a:p>
          <a:p>
            <a:pPr>
              <a:buNone/>
            </a:pPr>
            <a:r>
              <a:rPr lang="en-US" sz="4000" dirty="0"/>
              <a:t>I am the Puerto Rican.</a:t>
            </a:r>
          </a:p>
          <a:p>
            <a:pPr>
              <a:buNone/>
            </a:pPr>
            <a:r>
              <a:rPr lang="en-US" sz="4000" dirty="0"/>
              <a:t>You know</a:t>
            </a:r>
          </a:p>
          <a:p>
            <a:pPr>
              <a:buNone/>
            </a:pPr>
            <a:r>
              <a:rPr lang="en-US" sz="4000" dirty="0"/>
              <a:t>The one who speaks Spanish to my friends at work.</a:t>
            </a:r>
          </a:p>
          <a:p>
            <a:pPr>
              <a:buNone/>
            </a:pPr>
            <a:r>
              <a:rPr lang="en-US" sz="4000" dirty="0"/>
              <a:t>You think we are talking about you . . .don't flatter yourself.</a:t>
            </a:r>
          </a:p>
          <a:p>
            <a:pPr>
              <a:buNone/>
            </a:pPr>
            <a:r>
              <a:rPr lang="en-US" sz="4000" i="1" dirty="0"/>
              <a:t>Who am I?</a:t>
            </a:r>
            <a:endParaRPr lang="en-US" sz="4000" dirty="0"/>
          </a:p>
          <a:p>
            <a:pPr>
              <a:buNone/>
            </a:pPr>
            <a:r>
              <a:rPr lang="en-US" sz="4000" dirty="0"/>
              <a:t>I 'm the African American man who works down the hall.</a:t>
            </a:r>
          </a:p>
          <a:p>
            <a:pPr>
              <a:buNone/>
            </a:pPr>
            <a:r>
              <a:rPr lang="en-US" sz="4000" dirty="0"/>
              <a:t>You know</a:t>
            </a:r>
          </a:p>
          <a:p>
            <a:pPr>
              <a:buNone/>
            </a:pPr>
            <a:r>
              <a:rPr lang="en-US" sz="4000" dirty="0"/>
              <a:t>The one you and your friends say, I only got my job because of my color, </a:t>
            </a:r>
          </a:p>
          <a:p>
            <a:pPr>
              <a:buNone/>
            </a:pPr>
            <a:endParaRPr lang="en-US" sz="3500" dirty="0"/>
          </a:p>
          <a:p>
            <a:pPr>
              <a:buNone/>
            </a:pPr>
            <a:endParaRPr lang="en-US" sz="3500" dirty="0"/>
          </a:p>
          <a:p>
            <a:endParaRPr lang="en-US" dirty="0"/>
          </a:p>
        </p:txBody>
      </p:sp>
    </p:spTree>
    <p:extLst>
      <p:ext uri="{BB962C8B-B14F-4D97-AF65-F5344CB8AC3E}">
        <p14:creationId xmlns:p14="http://schemas.microsoft.com/office/powerpoint/2010/main" val="80747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27A28-BA63-40CB-99B6-837FC04E3D0F}"/>
              </a:ext>
            </a:extLst>
          </p:cNvPr>
          <p:cNvSpPr>
            <a:spLocks noGrp="1"/>
          </p:cNvSpPr>
          <p:nvPr>
            <p:ph type="title" idx="4294967295"/>
          </p:nvPr>
        </p:nvSpPr>
        <p:spPr>
          <a:xfrm>
            <a:off x="1645920" y="90547"/>
            <a:ext cx="5799909" cy="1201806"/>
          </a:xfrm>
        </p:spPr>
        <p:txBody>
          <a:bodyPr>
            <a:noAutofit/>
          </a:bodyPr>
          <a:lstStyle/>
          <a:p>
            <a:pPr algn="l">
              <a:lnSpc>
                <a:spcPct val="108000"/>
              </a:lnSpc>
            </a:pPr>
            <a:r>
              <a:rPr lang="en-US" dirty="0">
                <a:solidFill>
                  <a:schemeClr val="bg1"/>
                </a:solidFill>
                <a:latin typeface="Trebuchet MS" panose="020B0603020202020204" pitchFamily="34" charset="0"/>
              </a:rPr>
              <a:t>grounded in Building ranks’ equity</a:t>
            </a:r>
          </a:p>
        </p:txBody>
      </p:sp>
      <p:pic>
        <p:nvPicPr>
          <p:cNvPr id="4" name="Picture 3">
            <a:extLst>
              <a:ext uri="{FF2B5EF4-FFF2-40B4-BE49-F238E27FC236}">
                <a16:creationId xmlns:a16="http://schemas.microsoft.com/office/drawing/2014/main" id="{2584334D-C0BE-4C03-8FE3-6CD1F375DCBD}"/>
              </a:ext>
            </a:extLst>
          </p:cNvPr>
          <p:cNvPicPr>
            <a:picLocks noChangeAspect="1"/>
          </p:cNvPicPr>
          <p:nvPr/>
        </p:nvPicPr>
        <p:blipFill rotWithShape="1">
          <a:blip r:embed="rId3"/>
          <a:srcRect t="13061" b="16618"/>
          <a:stretch/>
        </p:blipFill>
        <p:spPr>
          <a:xfrm>
            <a:off x="2598821" y="1511166"/>
            <a:ext cx="7267074" cy="5130266"/>
          </a:xfrm>
          <a:prstGeom prst="rect">
            <a:avLst/>
          </a:prstGeom>
          <a:ln>
            <a:solidFill>
              <a:srgbClr val="0070C0"/>
            </a:solidFill>
          </a:ln>
          <a:effectLst>
            <a:outerShdw blurRad="292100" dist="139700" dir="2700000" algn="tl" rotWithShape="0">
              <a:srgbClr val="333333">
                <a:alpha val="65000"/>
              </a:srgbClr>
            </a:outerShdw>
          </a:effectLst>
        </p:spPr>
      </p:pic>
      <p:sp>
        <p:nvSpPr>
          <p:cNvPr id="3" name="Oval 2">
            <a:extLst>
              <a:ext uri="{FF2B5EF4-FFF2-40B4-BE49-F238E27FC236}">
                <a16:creationId xmlns:a16="http://schemas.microsoft.com/office/drawing/2014/main" id="{C7A5AA5D-ADA9-4337-B2C5-37530899988E}"/>
              </a:ext>
            </a:extLst>
          </p:cNvPr>
          <p:cNvSpPr/>
          <p:nvPr/>
        </p:nvSpPr>
        <p:spPr>
          <a:xfrm>
            <a:off x="3513221" y="4220678"/>
            <a:ext cx="1193533" cy="22619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19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430888"/>
            <a:ext cx="121920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6000" b="1" i="1" dirty="0">
                <a:latin typeface="Calibri" pitchFamily="34" charset="0"/>
                <a:ea typeface="Calibri" pitchFamily="34" charset="0"/>
                <a:cs typeface="TimesNewRoman,BoldItalic"/>
              </a:rPr>
              <a:t>Ground Rules</a:t>
            </a:r>
          </a:p>
          <a:p>
            <a:pPr algn="ctr" fontAlgn="base">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Be willing to surface and explore unconscious beliefs and values.</a:t>
            </a:r>
          </a:p>
          <a:p>
            <a:pPr marL="514350" indent="-514350" algn="ctr" eaLnBrk="0" fontAlgn="base" hangingPunct="0">
              <a:spcBef>
                <a:spcPct val="0"/>
              </a:spcBef>
              <a:spcAft>
                <a:spcPct val="0"/>
              </a:spcAft>
              <a:buFontTx/>
              <a:buAutoNum type="arabicPeriod"/>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Listen to hear, not respond.</a:t>
            </a:r>
          </a:p>
          <a:p>
            <a:pPr algn="ctr" eaLnBrk="0" fontAlgn="base" hangingPunct="0">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Be willing to think about situations with a new or expanded perspective.</a:t>
            </a:r>
          </a:p>
          <a:p>
            <a:pPr algn="ctr" eaLnBrk="0" fontAlgn="base" hangingPunct="0">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Be mindful that your truth can be different for others.</a:t>
            </a:r>
          </a:p>
          <a:p>
            <a:pPr algn="ctr" eaLnBrk="0" fontAlgn="base" hangingPunct="0">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Honor confidentiality.</a:t>
            </a:r>
          </a:p>
          <a:p>
            <a:pPr algn="ctr" eaLnBrk="0" fontAlgn="base" hangingPunct="0">
              <a:spcBef>
                <a:spcPct val="0"/>
              </a:spcBef>
              <a:spcAft>
                <a:spcPct val="0"/>
              </a:spcAft>
            </a:pPr>
            <a:endParaRPr lang="en-US" sz="2000" dirty="0">
              <a:latin typeface="Arial" pitchFamily="34" charset="0"/>
              <a:cs typeface="Arial" pitchFamily="34" charset="0"/>
            </a:endParaRPr>
          </a:p>
          <a:p>
            <a:pPr algn="ctr" eaLnBrk="0" fontAlgn="base" hangingPunct="0">
              <a:spcBef>
                <a:spcPct val="0"/>
              </a:spcBef>
              <a:spcAft>
                <a:spcPct val="0"/>
              </a:spcAft>
              <a:buFont typeface="Arial" pitchFamily="34" charset="0"/>
              <a:buChar char="•"/>
            </a:pPr>
            <a:r>
              <a:rPr lang="en-US" sz="2800" dirty="0">
                <a:latin typeface="Calibri" pitchFamily="34" charset="0"/>
                <a:ea typeface="Calibri" pitchFamily="34" charset="0"/>
                <a:cs typeface="TimesNewRoman"/>
              </a:rPr>
              <a:t> Take responsibility for your own learning.</a:t>
            </a:r>
          </a:p>
          <a:p>
            <a:pPr algn="ctr" eaLnBrk="0" fontAlgn="base" hangingPunct="0">
              <a:spcBef>
                <a:spcPct val="0"/>
              </a:spcBef>
              <a:spcAft>
                <a:spcPct val="0"/>
              </a:spcAft>
            </a:pPr>
            <a:endParaRPr lang="en-US" sz="2800" dirty="0">
              <a:latin typeface="Calibri" pitchFamily="34" charset="0"/>
              <a:cs typeface="Arial" pitchFamily="34" charset="0"/>
            </a:endParaRPr>
          </a:p>
        </p:txBody>
      </p:sp>
    </p:spTree>
    <p:extLst>
      <p:ext uri="{BB962C8B-B14F-4D97-AF65-F5344CB8AC3E}">
        <p14:creationId xmlns:p14="http://schemas.microsoft.com/office/powerpoint/2010/main" val="230259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2CB2D-5DC1-4449-94C1-7D7A1DD1A5B4}"/>
              </a:ext>
            </a:extLst>
          </p:cNvPr>
          <p:cNvSpPr>
            <a:spLocks noGrp="1"/>
          </p:cNvSpPr>
          <p:nvPr>
            <p:ph type="title"/>
          </p:nvPr>
        </p:nvSpPr>
        <p:spPr/>
        <p:txBody>
          <a:bodyPr>
            <a:normAutofit/>
          </a:bodyPr>
          <a:lstStyle/>
          <a:p>
            <a:pPr algn="ctr"/>
            <a:r>
              <a:rPr lang="en-US" sz="4800" b="1" dirty="0"/>
              <a:t>Social Justice Defined</a:t>
            </a:r>
          </a:p>
        </p:txBody>
      </p:sp>
      <p:sp>
        <p:nvSpPr>
          <p:cNvPr id="3" name="TextBox 2">
            <a:extLst>
              <a:ext uri="{FF2B5EF4-FFF2-40B4-BE49-F238E27FC236}">
                <a16:creationId xmlns:a16="http://schemas.microsoft.com/office/drawing/2014/main" id="{EBD51B7E-C824-3543-8A83-F2E238851B36}"/>
              </a:ext>
            </a:extLst>
          </p:cNvPr>
          <p:cNvSpPr txBox="1"/>
          <p:nvPr/>
        </p:nvSpPr>
        <p:spPr>
          <a:xfrm>
            <a:off x="1" y="1911928"/>
            <a:ext cx="12192000" cy="3447098"/>
          </a:xfrm>
          <a:prstGeom prst="rect">
            <a:avLst/>
          </a:prstGeom>
          <a:noFill/>
        </p:spPr>
        <p:txBody>
          <a:bodyPr wrap="square" rtlCol="0">
            <a:spAutoFit/>
          </a:bodyPr>
          <a:lstStyle/>
          <a:p>
            <a:pPr algn="ctr"/>
            <a:r>
              <a:rPr lang="en-US" sz="4800" dirty="0"/>
              <a:t>The view that everyone deserves equal economic, political and </a:t>
            </a:r>
            <a:r>
              <a:rPr lang="en-US" sz="4800" b="1" dirty="0"/>
              <a:t>social</a:t>
            </a:r>
            <a:r>
              <a:rPr lang="en-US" sz="4800" dirty="0"/>
              <a:t> rights and opportunities. </a:t>
            </a:r>
          </a:p>
          <a:p>
            <a:pPr algn="ctr"/>
            <a:endParaRPr lang="en-US" sz="3200" dirty="0"/>
          </a:p>
          <a:p>
            <a:pPr algn="ctr"/>
            <a:r>
              <a:rPr lang="en-US" sz="2400" dirty="0"/>
              <a:t>(The San Diego Foundation)</a:t>
            </a:r>
          </a:p>
          <a:p>
            <a:endParaRPr lang="en-US" dirty="0"/>
          </a:p>
        </p:txBody>
      </p:sp>
    </p:spTree>
    <p:extLst>
      <p:ext uri="{BB962C8B-B14F-4D97-AF65-F5344CB8AC3E}">
        <p14:creationId xmlns:p14="http://schemas.microsoft.com/office/powerpoint/2010/main" val="403667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524000" y="1814838"/>
            <a:ext cx="9144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6000" b="1" i="1" dirty="0">
                <a:latin typeface="Calibri" pitchFamily="34" charset="0"/>
                <a:ea typeface="Calibri" pitchFamily="34" charset="0"/>
                <a:cs typeface="TimesNewRoman,BoldItalic"/>
              </a:rPr>
              <a:t>Enduring Understanding:</a:t>
            </a:r>
          </a:p>
          <a:p>
            <a:pPr algn="ctr" fontAlgn="base">
              <a:spcBef>
                <a:spcPct val="0"/>
              </a:spcBef>
              <a:spcAft>
                <a:spcPct val="0"/>
              </a:spcAft>
            </a:pPr>
            <a:endParaRPr lang="en-US" sz="6000" b="1" i="1" dirty="0">
              <a:latin typeface="Calibri" pitchFamily="34" charset="0"/>
              <a:ea typeface="Calibri" pitchFamily="34" charset="0"/>
              <a:cs typeface="TimesNewRoman,BoldItalic"/>
            </a:endParaRPr>
          </a:p>
          <a:p>
            <a:pPr algn="ctr" fontAlgn="base">
              <a:spcBef>
                <a:spcPct val="0"/>
              </a:spcBef>
              <a:spcAft>
                <a:spcPct val="0"/>
              </a:spcAft>
            </a:pPr>
            <a:endParaRPr lang="en-US" sz="4000" dirty="0">
              <a:latin typeface="Arial" pitchFamily="34" charset="0"/>
              <a:cs typeface="Arial" pitchFamily="34" charset="0"/>
            </a:endParaRPr>
          </a:p>
          <a:p>
            <a:pPr algn="ctr" eaLnBrk="0" fontAlgn="base" hangingPunct="0">
              <a:spcBef>
                <a:spcPct val="0"/>
              </a:spcBef>
              <a:spcAft>
                <a:spcPct val="0"/>
              </a:spcAft>
            </a:pPr>
            <a:r>
              <a:rPr lang="en-US" sz="2800" dirty="0">
                <a:latin typeface="Arial" pitchFamily="34" charset="0"/>
                <a:cs typeface="Arial" pitchFamily="34" charset="0"/>
              </a:rPr>
              <a:t>Social justice is a cornerstone of our school community.</a:t>
            </a:r>
          </a:p>
        </p:txBody>
      </p:sp>
      <p:pic>
        <p:nvPicPr>
          <p:cNvPr id="3" name="Picture 5"/>
          <p:cNvPicPr>
            <a:picLocks noChangeAspect="1" noChangeArrowheads="1"/>
          </p:cNvPicPr>
          <p:nvPr/>
        </p:nvPicPr>
        <p:blipFill>
          <a:blip r:embed="rId3" cstate="print"/>
          <a:srcRect/>
          <a:stretch>
            <a:fillRect/>
          </a:stretch>
        </p:blipFill>
        <p:spPr bwMode="auto">
          <a:xfrm>
            <a:off x="4915726" y="2663772"/>
            <a:ext cx="2532670" cy="1684679"/>
          </a:xfrm>
          <a:prstGeom prst="rect">
            <a:avLst/>
          </a:prstGeom>
          <a:noFill/>
          <a:ln w="9525">
            <a:noFill/>
            <a:miter lim="800000"/>
            <a:headEnd/>
            <a:tailEnd/>
          </a:ln>
        </p:spPr>
      </p:pic>
    </p:spTree>
    <p:extLst>
      <p:ext uri="{BB962C8B-B14F-4D97-AF65-F5344CB8AC3E}">
        <p14:creationId xmlns:p14="http://schemas.microsoft.com/office/powerpoint/2010/main" val="4065856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0" y="1840588"/>
            <a:ext cx="12191999" cy="4131840"/>
          </a:xfrm>
          <a:prstGeom prst="rect">
            <a:avLst/>
          </a:prstGeom>
          <a:noFill/>
          <a:ln w="9525">
            <a:noFill/>
            <a:miter lim="800000"/>
            <a:headEnd/>
            <a:tailEnd/>
          </a:ln>
        </p:spPr>
        <p:txBody>
          <a:bodyPr wrap="square" lIns="0" tIns="152352" rIns="0" bIns="38088" anchor="ctr">
            <a:spAutoFit/>
          </a:bodyPr>
          <a:lstStyle/>
          <a:p>
            <a:pPr lvl="1" algn="ctr">
              <a:tabLst>
                <a:tab pos="685800" algn="l"/>
              </a:tabLst>
            </a:pPr>
            <a:r>
              <a:rPr lang="en-US" sz="2400" i="1" dirty="0">
                <a:solidFill>
                  <a:srgbClr val="CC3300"/>
                </a:solidFill>
                <a:latin typeface="Arial" pitchFamily="34" charset="0"/>
              </a:rPr>
              <a:t>Enduring Understanding:</a:t>
            </a:r>
            <a:endParaRPr lang="en-US" sz="2400" dirty="0">
              <a:solidFill>
                <a:srgbClr val="CC3300"/>
              </a:solidFill>
              <a:latin typeface="Arial" pitchFamily="34" charset="0"/>
            </a:endParaRPr>
          </a:p>
          <a:p>
            <a:pPr algn="ctr" eaLnBrk="0" fontAlgn="base" hangingPunct="0">
              <a:spcBef>
                <a:spcPct val="0"/>
              </a:spcBef>
              <a:spcAft>
                <a:spcPct val="0"/>
              </a:spcAft>
            </a:pPr>
            <a:r>
              <a:rPr lang="en-US" sz="2800" dirty="0">
                <a:latin typeface="Arial" pitchFamily="34" charset="0"/>
                <a:cs typeface="Arial" pitchFamily="34" charset="0"/>
              </a:rPr>
              <a:t>Social justice is a cornerstone of our school community.</a:t>
            </a:r>
          </a:p>
          <a:p>
            <a:pPr lvl="1">
              <a:tabLst>
                <a:tab pos="685800" algn="l"/>
              </a:tabLst>
            </a:pPr>
            <a:endParaRPr lang="en-US" sz="2000" dirty="0">
              <a:latin typeface="Arial" pitchFamily="34" charset="0"/>
            </a:endParaRPr>
          </a:p>
          <a:p>
            <a:pPr lvl="1" algn="ctr">
              <a:tabLst>
                <a:tab pos="685800" algn="l"/>
              </a:tabLst>
            </a:pPr>
            <a:r>
              <a:rPr lang="en-US" sz="2400" i="1" dirty="0">
                <a:solidFill>
                  <a:srgbClr val="CC3300"/>
                </a:solidFill>
                <a:latin typeface="Arial" pitchFamily="34" charset="0"/>
              </a:rPr>
              <a:t>Essential Questions:</a:t>
            </a:r>
            <a:endParaRPr lang="en-US" sz="2400" dirty="0">
              <a:solidFill>
                <a:srgbClr val="CC3300"/>
              </a:solidFill>
              <a:latin typeface="Arial" pitchFamily="34" charset="0"/>
            </a:endParaRPr>
          </a:p>
          <a:p>
            <a:pPr marL="752475" lvl="1" indent="-295275">
              <a:tabLst>
                <a:tab pos="685800" algn="l"/>
              </a:tabLst>
            </a:pPr>
            <a:r>
              <a:rPr lang="en-US" sz="2000" dirty="0">
                <a:latin typeface="Arial" pitchFamily="34" charset="0"/>
              </a:rPr>
              <a:t>1. How do awareness, knowledge, and understanding of my own identity and history affect my commitment to equity and social justice?</a:t>
            </a:r>
          </a:p>
          <a:p>
            <a:pPr lvl="1">
              <a:tabLst>
                <a:tab pos="685800" algn="l"/>
              </a:tabLst>
            </a:pPr>
            <a:endParaRPr lang="en-US" sz="2000" dirty="0">
              <a:latin typeface="Arial" pitchFamily="34" charset="0"/>
            </a:endParaRPr>
          </a:p>
          <a:p>
            <a:pPr marL="752475" lvl="1" indent="-295275">
              <a:tabLst>
                <a:tab pos="685800" algn="l"/>
              </a:tabLst>
            </a:pPr>
            <a:r>
              <a:rPr lang="en-US" sz="2000" dirty="0">
                <a:latin typeface="Arial" pitchFamily="34" charset="0"/>
              </a:rPr>
              <a:t>2. How do awareness, knowledge, and understanding of the identity and experiences of my students, faculty, and staff affect my commitment to equity and social justice?</a:t>
            </a:r>
          </a:p>
          <a:p>
            <a:pPr lvl="1">
              <a:tabLst>
                <a:tab pos="685800" algn="l"/>
              </a:tabLst>
            </a:pPr>
            <a:endParaRPr lang="en-US" sz="2000" dirty="0">
              <a:latin typeface="Arial" pitchFamily="34" charset="0"/>
            </a:endParaRPr>
          </a:p>
          <a:p>
            <a:pPr marL="752475" lvl="1" indent="-295275">
              <a:tabLst>
                <a:tab pos="685800" algn="l"/>
              </a:tabLst>
            </a:pPr>
            <a:r>
              <a:rPr lang="en-US" sz="2000" dirty="0">
                <a:latin typeface="Arial" pitchFamily="34" charset="0"/>
              </a:rPr>
              <a:t>3. How can school leaders establish environments that are conscious of culture to ensure implementation of equity and social justice?</a:t>
            </a:r>
          </a:p>
        </p:txBody>
      </p:sp>
      <p:pic>
        <p:nvPicPr>
          <p:cNvPr id="10243" name="Picture 5"/>
          <p:cNvPicPr>
            <a:picLocks noChangeAspect="1" noChangeArrowheads="1"/>
          </p:cNvPicPr>
          <p:nvPr/>
        </p:nvPicPr>
        <p:blipFill>
          <a:blip r:embed="rId3"/>
          <a:srcRect/>
          <a:stretch>
            <a:fillRect/>
          </a:stretch>
        </p:blipFill>
        <p:spPr bwMode="auto">
          <a:xfrm>
            <a:off x="5298306" y="357381"/>
            <a:ext cx="2057400" cy="1368425"/>
          </a:xfrm>
          <a:prstGeom prst="rect">
            <a:avLst/>
          </a:prstGeom>
          <a:noFill/>
          <a:ln w="9525">
            <a:noFill/>
            <a:miter lim="800000"/>
            <a:headEnd/>
            <a:tailEnd/>
          </a:ln>
        </p:spPr>
      </p:pic>
    </p:spTree>
    <p:extLst>
      <p:ext uri="{BB962C8B-B14F-4D97-AF65-F5344CB8AC3E}">
        <p14:creationId xmlns:p14="http://schemas.microsoft.com/office/powerpoint/2010/main" val="9419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697" name="Object 1"/>
          <p:cNvGraphicFramePr>
            <a:graphicFrameLocks noChangeAspect="1"/>
          </p:cNvGraphicFramePr>
          <p:nvPr/>
        </p:nvGraphicFramePr>
        <p:xfrm>
          <a:off x="1524000" y="184666"/>
          <a:ext cx="9099550" cy="6326826"/>
        </p:xfrm>
        <a:graphic>
          <a:graphicData uri="http://schemas.openxmlformats.org/presentationml/2006/ole">
            <mc:AlternateContent xmlns:mc="http://schemas.openxmlformats.org/markup-compatibility/2006">
              <mc:Choice xmlns:v="urn:schemas-microsoft-com:vml" Requires="v">
                <p:oleObj spid="_x0000_s12303" name="Slide" r:id="rId4" imgW="4570378" imgH="3427415" progId="PowerPoint.Slide.12">
                  <p:embed/>
                </p:oleObj>
              </mc:Choice>
              <mc:Fallback>
                <p:oleObj name="Slide" r:id="rId4" imgW="4570378" imgH="3427415" progId="PowerPoint.Slide.12">
                  <p:embed/>
                  <p:pic>
                    <p:nvPicPr>
                      <p:cNvPr id="29697" name="Object 1"/>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1524000" y="184666"/>
                        <a:ext cx="9099550" cy="6326826"/>
                      </a:xfrm>
                      <a:prstGeom prst="rect">
                        <a:avLst/>
                      </a:prstGeom>
                      <a:noFill/>
                    </p:spPr>
                  </p:pic>
                </p:oleObj>
              </mc:Fallback>
            </mc:AlternateContent>
          </a:graphicData>
        </a:graphic>
      </p:graphicFrame>
    </p:spTree>
    <p:extLst>
      <p:ext uri="{BB962C8B-B14F-4D97-AF65-F5344CB8AC3E}">
        <p14:creationId xmlns:p14="http://schemas.microsoft.com/office/powerpoint/2010/main" val="3880383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2119</Words>
  <Application>Microsoft Macintosh PowerPoint</Application>
  <PresentationFormat>Widescreen</PresentationFormat>
  <Paragraphs>254</Paragraphs>
  <Slides>24</Slides>
  <Notes>12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Arial</vt:lpstr>
      <vt:lpstr>Calibri</vt:lpstr>
      <vt:lpstr>Calibri Light</vt:lpstr>
      <vt:lpstr>Comic Sans MS</vt:lpstr>
      <vt:lpstr>Georgia</vt:lpstr>
      <vt:lpstr>Tahoma</vt:lpstr>
      <vt:lpstr>Times New Roman</vt:lpstr>
      <vt:lpstr>Trebuchet MS</vt:lpstr>
      <vt:lpstr>Office Theme</vt:lpstr>
      <vt:lpstr>Slide</vt:lpstr>
      <vt:lpstr>PowerPoint Presentation</vt:lpstr>
      <vt:lpstr>PowerPoint Presentation</vt:lpstr>
      <vt:lpstr>PowerPoint Presentation</vt:lpstr>
      <vt:lpstr>grounded in Building ranks’ equity</vt:lpstr>
      <vt:lpstr>PowerPoint Presentation</vt:lpstr>
      <vt:lpstr>Social Justice Defined</vt:lpstr>
      <vt:lpstr>PowerPoint Presentation</vt:lpstr>
      <vt:lpstr>PowerPoint Presentation</vt:lpstr>
      <vt:lpstr>PowerPoint Presentation</vt:lpstr>
      <vt:lpstr>Assignments for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Rule of 7</vt:lpstr>
      <vt:lpstr>The Rule of 7</vt:lpstr>
      <vt:lpstr>Activity</vt:lpstr>
      <vt:lpstr>The Rule of 7</vt:lpstr>
      <vt:lpstr>Assignments for today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Episcopal School A Moment vs. A Movement: Your Anti-racism Journey</dc:title>
  <dc:creator>Omekongo Dibinga</dc:creator>
  <cp:lastModifiedBy>Omekongo Dibinga</cp:lastModifiedBy>
  <cp:revision>42</cp:revision>
  <dcterms:created xsi:type="dcterms:W3CDTF">2020-12-09T14:25:02Z</dcterms:created>
  <dcterms:modified xsi:type="dcterms:W3CDTF">2021-04-13T17:33:29Z</dcterms:modified>
</cp:coreProperties>
</file>