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1454" r:id="rId2"/>
    <p:sldId id="1447" r:id="rId3"/>
    <p:sldId id="1448" r:id="rId4"/>
    <p:sldId id="1449" r:id="rId5"/>
    <p:sldId id="1450" r:id="rId6"/>
    <p:sldId id="1462" r:id="rId7"/>
    <p:sldId id="1469" r:id="rId8"/>
    <p:sldId id="1442" r:id="rId9"/>
    <p:sldId id="1464" r:id="rId10"/>
    <p:sldId id="1468" r:id="rId11"/>
    <p:sldId id="1465" r:id="rId12"/>
    <p:sldId id="1455" r:id="rId13"/>
    <p:sldId id="345" r:id="rId14"/>
    <p:sldId id="333" r:id="rId15"/>
    <p:sldId id="1463" r:id="rId16"/>
    <p:sldId id="1466" r:id="rId17"/>
    <p:sldId id="1439" r:id="rId18"/>
    <p:sldId id="145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chter, Joan" initials="AJ" lastIdx="12" clrIdx="0">
    <p:extLst>
      <p:ext uri="{19B8F6BF-5375-455C-9EA6-DF929625EA0E}">
        <p15:presenceInfo xmlns:p15="http://schemas.microsoft.com/office/powerpoint/2012/main" userId="S::auchterj@nassp.org::51163c98-9aa3-4275-bfc6-bfb47aa53fa5" providerId="AD"/>
      </p:ext>
    </p:extLst>
  </p:cmAuthor>
  <p:cmAuthor id="2" name="Omekongo Dibinga" initials="OD" lastIdx="13" clrIdx="1">
    <p:extLst>
      <p:ext uri="{19B8F6BF-5375-455C-9EA6-DF929625EA0E}">
        <p15:presenceInfo xmlns:p15="http://schemas.microsoft.com/office/powerpoint/2012/main" userId="S::omekongo@omekongo.com::57c09825-37f6-4b04-8da0-358621d59ec3" providerId="AD"/>
      </p:ext>
    </p:extLst>
  </p:cmAuthor>
  <p:cmAuthor id="3" name="Michael Leibman" initials="ML" lastIdx="8" clrIdx="2">
    <p:extLst>
      <p:ext uri="{19B8F6BF-5375-455C-9EA6-DF929625EA0E}">
        <p15:presenceInfo xmlns:p15="http://schemas.microsoft.com/office/powerpoint/2012/main" userId="dd5f6af65167d9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0"/>
  </p:normalViewPr>
  <p:slideViewPr>
    <p:cSldViewPr snapToGrid="0" snapToObjects="1">
      <p:cViewPr varScale="1">
        <p:scale>
          <a:sx n="99" d="100"/>
          <a:sy n="99"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A214EA-1000-40DA-984B-27D799D57699}"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19D123ED-111F-4B23-88B8-7D35F2142F4A}">
      <dgm:prSet phldrT="[Text]"/>
      <dgm:spPr/>
      <dgm:t>
        <a:bodyPr/>
        <a:lstStyle/>
        <a:p>
          <a:r>
            <a:rPr lang="en-US" dirty="0"/>
            <a:t>Criteria for an Equitable School</a:t>
          </a:r>
        </a:p>
      </dgm:t>
    </dgm:pt>
    <dgm:pt modelId="{D33FE27C-303A-4553-9D5B-73CAEB70016C}" type="parTrans" cxnId="{5D01931F-ECA2-4615-89CD-A53485F83631}">
      <dgm:prSet/>
      <dgm:spPr/>
      <dgm:t>
        <a:bodyPr/>
        <a:lstStyle/>
        <a:p>
          <a:endParaRPr lang="en-US"/>
        </a:p>
      </dgm:t>
    </dgm:pt>
    <dgm:pt modelId="{5867C262-C6CD-4F64-ACE9-F9009B6271B2}" type="sibTrans" cxnId="{5D01931F-ECA2-4615-89CD-A53485F83631}">
      <dgm:prSet/>
      <dgm:spPr/>
      <dgm:t>
        <a:bodyPr/>
        <a:lstStyle/>
        <a:p>
          <a:endParaRPr lang="en-US"/>
        </a:p>
      </dgm:t>
    </dgm:pt>
    <dgm:pt modelId="{DF9D50E2-2361-4981-A779-82EAE93E2110}">
      <dgm:prSet phldrT="[Text]"/>
      <dgm:spPr/>
      <dgm:t>
        <a:bodyPr/>
        <a:lstStyle/>
        <a:p>
          <a:r>
            <a:rPr lang="en-US" dirty="0"/>
            <a:t>School Policy</a:t>
          </a:r>
        </a:p>
      </dgm:t>
    </dgm:pt>
    <dgm:pt modelId="{939A7F87-C2BD-43B0-8370-92940D308309}" type="parTrans" cxnId="{29E844B7-B180-439D-A1EC-E2084BBE47B5}">
      <dgm:prSet/>
      <dgm:spPr/>
      <dgm:t>
        <a:bodyPr/>
        <a:lstStyle/>
        <a:p>
          <a:endParaRPr lang="en-US"/>
        </a:p>
      </dgm:t>
    </dgm:pt>
    <dgm:pt modelId="{31D2C0B5-1271-4BD7-A177-45B52F47E194}" type="sibTrans" cxnId="{29E844B7-B180-439D-A1EC-E2084BBE47B5}">
      <dgm:prSet/>
      <dgm:spPr/>
      <dgm:t>
        <a:bodyPr/>
        <a:lstStyle/>
        <a:p>
          <a:endParaRPr lang="en-US"/>
        </a:p>
      </dgm:t>
    </dgm:pt>
    <dgm:pt modelId="{40960392-14C6-497F-9214-89336ED86AA9}">
      <dgm:prSet phldrT="[Text]"/>
      <dgm:spPr/>
      <dgm:t>
        <a:bodyPr/>
        <a:lstStyle/>
        <a:p>
          <a:r>
            <a:rPr lang="en-US" dirty="0"/>
            <a:t>School Climate Environment</a:t>
          </a:r>
        </a:p>
      </dgm:t>
    </dgm:pt>
    <dgm:pt modelId="{C92C7D55-0004-473E-8335-D997D19BB1E9}" type="parTrans" cxnId="{A4BBFBE9-E317-46DB-BB29-F85141220BF7}">
      <dgm:prSet/>
      <dgm:spPr/>
      <dgm:t>
        <a:bodyPr/>
        <a:lstStyle/>
        <a:p>
          <a:endParaRPr lang="en-US"/>
        </a:p>
      </dgm:t>
    </dgm:pt>
    <dgm:pt modelId="{6B50D78B-021C-4F03-B0B9-1A58C33FCDFE}" type="sibTrans" cxnId="{A4BBFBE9-E317-46DB-BB29-F85141220BF7}">
      <dgm:prSet/>
      <dgm:spPr/>
      <dgm:t>
        <a:bodyPr/>
        <a:lstStyle/>
        <a:p>
          <a:endParaRPr lang="en-US"/>
        </a:p>
      </dgm:t>
    </dgm:pt>
    <dgm:pt modelId="{4308A176-14CC-4947-8ACD-7441921A51A6}">
      <dgm:prSet phldrT="[Text]"/>
      <dgm:spPr/>
      <dgm:t>
        <a:bodyPr/>
        <a:lstStyle/>
        <a:p>
          <a:r>
            <a:rPr lang="en-US" dirty="0"/>
            <a:t>Criteria for an Equitable Classroom</a:t>
          </a:r>
        </a:p>
      </dgm:t>
    </dgm:pt>
    <dgm:pt modelId="{610CC233-DCDF-4DA0-97D1-0AD97F3947C1}" type="parTrans" cxnId="{D86BD237-B8E1-4E48-A6BC-A4A6A1484AF9}">
      <dgm:prSet/>
      <dgm:spPr/>
      <dgm:t>
        <a:bodyPr/>
        <a:lstStyle/>
        <a:p>
          <a:endParaRPr lang="en-US"/>
        </a:p>
      </dgm:t>
    </dgm:pt>
    <dgm:pt modelId="{9F2EE59C-6BC5-469D-99F7-DA391F91A9F1}" type="sibTrans" cxnId="{D86BD237-B8E1-4E48-A6BC-A4A6A1484AF9}">
      <dgm:prSet/>
      <dgm:spPr/>
      <dgm:t>
        <a:bodyPr/>
        <a:lstStyle/>
        <a:p>
          <a:endParaRPr lang="en-US"/>
        </a:p>
      </dgm:t>
    </dgm:pt>
    <dgm:pt modelId="{71634FB8-E568-4061-BAB2-89349015E8A0}">
      <dgm:prSet phldrT="[Text]"/>
      <dgm:spPr/>
      <dgm:t>
        <a:bodyPr/>
        <a:lstStyle/>
        <a:p>
          <a:r>
            <a:rPr lang="en-US" dirty="0"/>
            <a:t>Academic Placement/ Tracking &amp; Grouping</a:t>
          </a:r>
        </a:p>
      </dgm:t>
    </dgm:pt>
    <dgm:pt modelId="{CC33A5E4-66F6-4A4E-A174-1B5E38BCE8D1}" type="parTrans" cxnId="{6C658F04-E30C-46C2-AD26-085A89A6F6A4}">
      <dgm:prSet/>
      <dgm:spPr/>
      <dgm:t>
        <a:bodyPr/>
        <a:lstStyle/>
        <a:p>
          <a:endParaRPr lang="en-US"/>
        </a:p>
      </dgm:t>
    </dgm:pt>
    <dgm:pt modelId="{069BAD1C-2565-43BD-8131-9634F70AB5E3}" type="sibTrans" cxnId="{6C658F04-E30C-46C2-AD26-085A89A6F6A4}">
      <dgm:prSet/>
      <dgm:spPr/>
      <dgm:t>
        <a:bodyPr/>
        <a:lstStyle/>
        <a:p>
          <a:endParaRPr lang="en-US"/>
        </a:p>
      </dgm:t>
    </dgm:pt>
    <dgm:pt modelId="{61327F51-BE59-4032-BB87-C81A244C579B}">
      <dgm:prSet phldrT="[Text]"/>
      <dgm:spPr/>
      <dgm:t>
        <a:bodyPr/>
        <a:lstStyle/>
        <a:p>
          <a:r>
            <a:rPr lang="en-US" dirty="0"/>
            <a:t>Teacher Behaviors</a:t>
          </a:r>
        </a:p>
      </dgm:t>
    </dgm:pt>
    <dgm:pt modelId="{5752F104-57E7-4CBD-A081-5C71156B0662}" type="parTrans" cxnId="{61153EA5-9A28-4AE7-8FB7-03DFCC1CDA90}">
      <dgm:prSet/>
      <dgm:spPr/>
      <dgm:t>
        <a:bodyPr/>
        <a:lstStyle/>
        <a:p>
          <a:endParaRPr lang="en-US"/>
        </a:p>
      </dgm:t>
    </dgm:pt>
    <dgm:pt modelId="{0A3A936D-389D-4BDA-B388-908E66C8FA7E}" type="sibTrans" cxnId="{61153EA5-9A28-4AE7-8FB7-03DFCC1CDA90}">
      <dgm:prSet/>
      <dgm:spPr/>
      <dgm:t>
        <a:bodyPr/>
        <a:lstStyle/>
        <a:p>
          <a:endParaRPr lang="en-US"/>
        </a:p>
      </dgm:t>
    </dgm:pt>
    <dgm:pt modelId="{14C677EA-FB8C-49FA-8DF4-87411D6BF955}">
      <dgm:prSet phldrT="[Text]"/>
      <dgm:spPr/>
      <dgm:t>
        <a:bodyPr/>
        <a:lstStyle/>
        <a:p>
          <a:r>
            <a:rPr lang="en-US" dirty="0"/>
            <a:t>Instructional Strategies</a:t>
          </a:r>
        </a:p>
      </dgm:t>
    </dgm:pt>
    <dgm:pt modelId="{62F133F2-1532-4A60-8871-F57E2AAEF1E5}" type="parTrans" cxnId="{1F43E28D-9457-4B31-9A1A-B84A9293D70C}">
      <dgm:prSet/>
      <dgm:spPr/>
      <dgm:t>
        <a:bodyPr/>
        <a:lstStyle/>
        <a:p>
          <a:endParaRPr lang="en-US"/>
        </a:p>
      </dgm:t>
    </dgm:pt>
    <dgm:pt modelId="{E06FB3C5-292A-4068-A6CE-5EA0F90E68F0}" type="sibTrans" cxnId="{1F43E28D-9457-4B31-9A1A-B84A9293D70C}">
      <dgm:prSet/>
      <dgm:spPr/>
      <dgm:t>
        <a:bodyPr/>
        <a:lstStyle/>
        <a:p>
          <a:endParaRPr lang="en-US"/>
        </a:p>
      </dgm:t>
    </dgm:pt>
    <dgm:pt modelId="{99BCBB05-2406-4793-BD4A-F547C65F8037}">
      <dgm:prSet phldrT="[Text]"/>
      <dgm:spPr/>
      <dgm:t>
        <a:bodyPr/>
        <a:lstStyle/>
        <a:p>
          <a:r>
            <a:rPr lang="en-US" dirty="0"/>
            <a:t>Curriculum Strategies</a:t>
          </a:r>
        </a:p>
      </dgm:t>
    </dgm:pt>
    <dgm:pt modelId="{9B92BDC5-D370-47DE-8F34-8EA2AEAA88B7}" type="parTrans" cxnId="{86831F3E-8348-4DD9-BCA5-43BA349B242B}">
      <dgm:prSet/>
      <dgm:spPr/>
      <dgm:t>
        <a:bodyPr/>
        <a:lstStyle/>
        <a:p>
          <a:endParaRPr lang="en-US"/>
        </a:p>
      </dgm:t>
    </dgm:pt>
    <dgm:pt modelId="{4D2A77CE-9E0E-443A-805E-58EB6FB1BF1C}" type="sibTrans" cxnId="{86831F3E-8348-4DD9-BCA5-43BA349B242B}">
      <dgm:prSet/>
      <dgm:spPr/>
      <dgm:t>
        <a:bodyPr/>
        <a:lstStyle/>
        <a:p>
          <a:endParaRPr lang="en-US"/>
        </a:p>
      </dgm:t>
    </dgm:pt>
    <dgm:pt modelId="{EF7BD309-50D1-447E-864E-A1106E709477}">
      <dgm:prSet phldrT="[Text]"/>
      <dgm:spPr/>
      <dgm:t>
        <a:bodyPr/>
        <a:lstStyle/>
        <a:p>
          <a:r>
            <a:rPr lang="en-US" dirty="0"/>
            <a:t>Assessing Community Needs</a:t>
          </a:r>
        </a:p>
      </dgm:t>
    </dgm:pt>
    <dgm:pt modelId="{C83C9B6A-D8B0-4778-890F-DD6C17C90C44}" type="parTrans" cxnId="{8AA11049-A9A2-44F5-A17A-B02DFB2418EA}">
      <dgm:prSet/>
      <dgm:spPr/>
      <dgm:t>
        <a:bodyPr/>
        <a:lstStyle/>
        <a:p>
          <a:endParaRPr lang="en-US"/>
        </a:p>
      </dgm:t>
    </dgm:pt>
    <dgm:pt modelId="{CAA849EF-3BDD-4F48-86BF-E8FBA681F8B3}" type="sibTrans" cxnId="{8AA11049-A9A2-44F5-A17A-B02DFB2418EA}">
      <dgm:prSet/>
      <dgm:spPr/>
      <dgm:t>
        <a:bodyPr/>
        <a:lstStyle/>
        <a:p>
          <a:endParaRPr lang="en-US"/>
        </a:p>
      </dgm:t>
    </dgm:pt>
    <dgm:pt modelId="{AA4EAFD5-0F33-49A8-B191-77CB118F5598}">
      <dgm:prSet phldrT="[Text]"/>
      <dgm:spPr/>
      <dgm:t>
        <a:bodyPr/>
        <a:lstStyle/>
        <a:p>
          <a:r>
            <a:rPr lang="en-US" dirty="0"/>
            <a:t>School Organization/ Administration</a:t>
          </a:r>
        </a:p>
      </dgm:t>
    </dgm:pt>
    <dgm:pt modelId="{46518B71-DB34-4EAB-A4C4-3280C28F60F1}" type="parTrans" cxnId="{1E376CBB-E003-4100-B176-2EB55A0567B5}">
      <dgm:prSet/>
      <dgm:spPr/>
      <dgm:t>
        <a:bodyPr/>
        <a:lstStyle/>
        <a:p>
          <a:endParaRPr lang="en-US"/>
        </a:p>
      </dgm:t>
    </dgm:pt>
    <dgm:pt modelId="{8BD2E9F6-125F-4F72-8D97-ADAC20D879F5}" type="sibTrans" cxnId="{1E376CBB-E003-4100-B176-2EB55A0567B5}">
      <dgm:prSet/>
      <dgm:spPr/>
      <dgm:t>
        <a:bodyPr/>
        <a:lstStyle/>
        <a:p>
          <a:endParaRPr lang="en-US"/>
        </a:p>
      </dgm:t>
    </dgm:pt>
    <dgm:pt modelId="{B353F34E-1C2A-443C-8B62-626DAFB5AEB2}">
      <dgm:prSet phldrT="[Text]"/>
      <dgm:spPr/>
      <dgm:t>
        <a:bodyPr/>
        <a:lstStyle/>
        <a:p>
          <a:r>
            <a:rPr lang="en-US" dirty="0"/>
            <a:t>Staff</a:t>
          </a:r>
        </a:p>
      </dgm:t>
    </dgm:pt>
    <dgm:pt modelId="{1BBFED91-F5D6-4329-8F69-E2D6F9665DE3}" type="parTrans" cxnId="{DAE423E6-C5B4-4621-8A36-FB15F76BAAE6}">
      <dgm:prSet/>
      <dgm:spPr/>
      <dgm:t>
        <a:bodyPr/>
        <a:lstStyle/>
        <a:p>
          <a:endParaRPr lang="en-US"/>
        </a:p>
      </dgm:t>
    </dgm:pt>
    <dgm:pt modelId="{AD2CA27E-98D6-461C-B618-613E6590ED2D}" type="sibTrans" cxnId="{DAE423E6-C5B4-4621-8A36-FB15F76BAAE6}">
      <dgm:prSet/>
      <dgm:spPr/>
      <dgm:t>
        <a:bodyPr/>
        <a:lstStyle/>
        <a:p>
          <a:endParaRPr lang="en-US"/>
        </a:p>
      </dgm:t>
    </dgm:pt>
    <dgm:pt modelId="{B4EA1C0C-E6D4-46F3-9807-C7834417F3D6}">
      <dgm:prSet phldrT="[Text]"/>
      <dgm:spPr/>
      <dgm:t>
        <a:bodyPr/>
        <a:lstStyle/>
        <a:p>
          <a:r>
            <a:rPr lang="en-US" dirty="0"/>
            <a:t>Assessment/Placement</a:t>
          </a:r>
        </a:p>
      </dgm:t>
    </dgm:pt>
    <dgm:pt modelId="{F2C39CBE-0B81-4070-AF6D-66E1DB82FAFC}" type="parTrans" cxnId="{36F8DACA-2E83-44E1-8162-608B6669C2DC}">
      <dgm:prSet/>
      <dgm:spPr/>
      <dgm:t>
        <a:bodyPr/>
        <a:lstStyle/>
        <a:p>
          <a:endParaRPr lang="en-US"/>
        </a:p>
      </dgm:t>
    </dgm:pt>
    <dgm:pt modelId="{57ED0D34-324F-400A-800E-49441DF9D7A2}" type="sibTrans" cxnId="{36F8DACA-2E83-44E1-8162-608B6669C2DC}">
      <dgm:prSet/>
      <dgm:spPr/>
      <dgm:t>
        <a:bodyPr/>
        <a:lstStyle/>
        <a:p>
          <a:endParaRPr lang="en-US"/>
        </a:p>
      </dgm:t>
    </dgm:pt>
    <dgm:pt modelId="{B32A1E13-6759-4ABC-BD0B-CAA57FC60614}">
      <dgm:prSet phldrT="[Text]"/>
      <dgm:spPr/>
      <dgm:t>
        <a:bodyPr/>
        <a:lstStyle/>
        <a:p>
          <a:r>
            <a:rPr lang="en-US" dirty="0"/>
            <a:t>Professional Learning</a:t>
          </a:r>
        </a:p>
      </dgm:t>
    </dgm:pt>
    <dgm:pt modelId="{3EBB0F9A-14F7-4713-A10C-606388CF8FB4}" type="parTrans" cxnId="{F27C2840-AD7E-4189-A2A4-A02489F5876A}">
      <dgm:prSet/>
      <dgm:spPr/>
      <dgm:t>
        <a:bodyPr/>
        <a:lstStyle/>
        <a:p>
          <a:endParaRPr lang="en-US"/>
        </a:p>
      </dgm:t>
    </dgm:pt>
    <dgm:pt modelId="{EEE8C7F2-FA84-4EB6-B446-906CBBBE68D6}" type="sibTrans" cxnId="{F27C2840-AD7E-4189-A2A4-A02489F5876A}">
      <dgm:prSet/>
      <dgm:spPr/>
      <dgm:t>
        <a:bodyPr/>
        <a:lstStyle/>
        <a:p>
          <a:endParaRPr lang="en-US"/>
        </a:p>
      </dgm:t>
    </dgm:pt>
    <dgm:pt modelId="{37ED0C42-3D5C-47DB-A4E5-2C873B2C1FDC}">
      <dgm:prSet phldrT="[Text]"/>
      <dgm:spPr/>
      <dgm:t>
        <a:bodyPr/>
        <a:lstStyle/>
        <a:p>
          <a:r>
            <a:rPr lang="en-US" dirty="0"/>
            <a:t>Standards and Curriculum Development</a:t>
          </a:r>
        </a:p>
      </dgm:t>
    </dgm:pt>
    <dgm:pt modelId="{1114D936-BAA9-44A4-940F-DD0A50E95439}" type="parTrans" cxnId="{56DF3CBE-7987-4E74-92F8-30F73C9A3C9C}">
      <dgm:prSet/>
      <dgm:spPr/>
      <dgm:t>
        <a:bodyPr/>
        <a:lstStyle/>
        <a:p>
          <a:endParaRPr lang="en-US"/>
        </a:p>
      </dgm:t>
    </dgm:pt>
    <dgm:pt modelId="{BD451286-98FF-4746-A35D-DF74F0FEE49E}" type="sibTrans" cxnId="{56DF3CBE-7987-4E74-92F8-30F73C9A3C9C}">
      <dgm:prSet/>
      <dgm:spPr/>
      <dgm:t>
        <a:bodyPr/>
        <a:lstStyle/>
        <a:p>
          <a:endParaRPr lang="en-US"/>
        </a:p>
      </dgm:t>
    </dgm:pt>
    <dgm:pt modelId="{EA9E92D4-36FA-4CC5-8333-D3CCC4F5A3E7}">
      <dgm:prSet phldrT="[Text]"/>
      <dgm:spPr/>
      <dgm:t>
        <a:bodyPr/>
        <a:lstStyle/>
        <a:p>
          <a:r>
            <a:rPr lang="en-US" dirty="0"/>
            <a:t>Student Leadership and Recognition</a:t>
          </a:r>
        </a:p>
      </dgm:t>
    </dgm:pt>
    <dgm:pt modelId="{92C1984C-1FC7-42EC-B7C9-58F8145F80A9}" type="parTrans" cxnId="{8B822B2E-DE0D-4B1A-BFFF-1FD0210C48B5}">
      <dgm:prSet/>
      <dgm:spPr/>
      <dgm:t>
        <a:bodyPr/>
        <a:lstStyle/>
        <a:p>
          <a:endParaRPr lang="en-US"/>
        </a:p>
      </dgm:t>
    </dgm:pt>
    <dgm:pt modelId="{BF8D0E75-3FD9-46DC-991C-B793D42596F3}" type="sibTrans" cxnId="{8B822B2E-DE0D-4B1A-BFFF-1FD0210C48B5}">
      <dgm:prSet/>
      <dgm:spPr/>
      <dgm:t>
        <a:bodyPr/>
        <a:lstStyle/>
        <a:p>
          <a:endParaRPr lang="en-US"/>
        </a:p>
      </dgm:t>
    </dgm:pt>
    <dgm:pt modelId="{239FECB7-B612-4F02-8ADC-D4AB2FC1D04F}">
      <dgm:prSet phldrT="[Text]"/>
      <dgm:spPr/>
      <dgm:t>
        <a:bodyPr/>
        <a:lstStyle/>
        <a:p>
          <a:r>
            <a:rPr lang="en-US" dirty="0"/>
            <a:t>Classroom Environment</a:t>
          </a:r>
        </a:p>
      </dgm:t>
    </dgm:pt>
    <dgm:pt modelId="{86FF5E7D-AA33-4FDB-9364-7ECBA6A0687E}" type="parTrans" cxnId="{F43093C7-A585-47C4-8193-32A276CA6524}">
      <dgm:prSet/>
      <dgm:spPr/>
      <dgm:t>
        <a:bodyPr/>
        <a:lstStyle/>
        <a:p>
          <a:endParaRPr lang="en-US"/>
        </a:p>
      </dgm:t>
    </dgm:pt>
    <dgm:pt modelId="{6D434FFC-7B5B-4C0F-81F4-A551FEA588EC}" type="sibTrans" cxnId="{F43093C7-A585-47C4-8193-32A276CA6524}">
      <dgm:prSet/>
      <dgm:spPr/>
      <dgm:t>
        <a:bodyPr/>
        <a:lstStyle/>
        <a:p>
          <a:endParaRPr lang="en-US"/>
        </a:p>
      </dgm:t>
    </dgm:pt>
    <dgm:pt modelId="{35A049FC-65DA-4209-AC75-3923A652544E}">
      <dgm:prSet phldrT="[Text]"/>
      <dgm:spPr/>
      <dgm:t>
        <a:bodyPr/>
        <a:lstStyle/>
        <a:p>
          <a:r>
            <a:rPr lang="en-US" dirty="0"/>
            <a:t>Instructional Strategies</a:t>
          </a:r>
        </a:p>
      </dgm:t>
    </dgm:pt>
    <dgm:pt modelId="{0E38DA07-F5B3-40F5-BE8F-8029E0E8AF7F}" type="parTrans" cxnId="{04FD4EA4-1671-41D4-8735-A6555096492D}">
      <dgm:prSet/>
      <dgm:spPr/>
      <dgm:t>
        <a:bodyPr/>
        <a:lstStyle/>
        <a:p>
          <a:endParaRPr lang="en-US"/>
        </a:p>
      </dgm:t>
    </dgm:pt>
    <dgm:pt modelId="{15E976E8-BA1D-46F0-93A5-01C7BCA791D6}" type="sibTrans" cxnId="{04FD4EA4-1671-41D4-8735-A6555096492D}">
      <dgm:prSet/>
      <dgm:spPr/>
      <dgm:t>
        <a:bodyPr/>
        <a:lstStyle/>
        <a:p>
          <a:endParaRPr lang="en-US"/>
        </a:p>
      </dgm:t>
    </dgm:pt>
    <dgm:pt modelId="{12B0ACA5-A137-4A14-BAEC-8308CF708854}">
      <dgm:prSet phldrT="[Text]"/>
      <dgm:spPr/>
      <dgm:t>
        <a:bodyPr/>
        <a:lstStyle/>
        <a:p>
          <a:r>
            <a:rPr lang="en-US" dirty="0"/>
            <a:t>Classroom Management Techniques</a:t>
          </a:r>
        </a:p>
      </dgm:t>
    </dgm:pt>
    <dgm:pt modelId="{8C5CA494-A95D-4BC9-81E5-7FC7E5C0E0DC}" type="parTrans" cxnId="{7A35F6AA-B5E1-4192-88CB-AA53A75B6507}">
      <dgm:prSet/>
      <dgm:spPr/>
      <dgm:t>
        <a:bodyPr/>
        <a:lstStyle/>
        <a:p>
          <a:endParaRPr lang="en-US"/>
        </a:p>
      </dgm:t>
    </dgm:pt>
    <dgm:pt modelId="{AC1A6EE6-DD98-4854-B8CF-4690649A47A6}" type="sibTrans" cxnId="{7A35F6AA-B5E1-4192-88CB-AA53A75B6507}">
      <dgm:prSet/>
      <dgm:spPr/>
      <dgm:t>
        <a:bodyPr/>
        <a:lstStyle/>
        <a:p>
          <a:endParaRPr lang="en-US"/>
        </a:p>
      </dgm:t>
    </dgm:pt>
    <dgm:pt modelId="{1C153927-A177-45B2-81BD-C6CD140466D3}">
      <dgm:prSet phldrT="[Text]"/>
      <dgm:spPr/>
      <dgm:t>
        <a:bodyPr/>
        <a:lstStyle/>
        <a:p>
          <a:r>
            <a:rPr lang="en-US" dirty="0"/>
            <a:t>Interpersonal Practice</a:t>
          </a:r>
        </a:p>
      </dgm:t>
    </dgm:pt>
    <dgm:pt modelId="{8A4681B6-EF82-4C99-B19E-2C38936A131D}" type="parTrans" cxnId="{D95FCEC3-827C-404E-9EB3-CCAAB45B4CFB}">
      <dgm:prSet/>
      <dgm:spPr/>
      <dgm:t>
        <a:bodyPr/>
        <a:lstStyle/>
        <a:p>
          <a:endParaRPr lang="en-US"/>
        </a:p>
      </dgm:t>
    </dgm:pt>
    <dgm:pt modelId="{996BE534-4480-44A5-AAC4-168668112F52}" type="sibTrans" cxnId="{D95FCEC3-827C-404E-9EB3-CCAAB45B4CFB}">
      <dgm:prSet/>
      <dgm:spPr/>
      <dgm:t>
        <a:bodyPr/>
        <a:lstStyle/>
        <a:p>
          <a:endParaRPr lang="en-US"/>
        </a:p>
      </dgm:t>
    </dgm:pt>
    <dgm:pt modelId="{DBB9FE3A-D858-4B70-BD6C-932F502DF587}">
      <dgm:prSet phldrT="[Text]"/>
      <dgm:spPr/>
      <dgm:t>
        <a:bodyPr/>
        <a:lstStyle/>
        <a:p>
          <a:r>
            <a:rPr lang="en-US" dirty="0"/>
            <a:t>Teacher Behaviors That Encourage Student Persistence</a:t>
          </a:r>
        </a:p>
      </dgm:t>
    </dgm:pt>
    <dgm:pt modelId="{4CBBB83C-85FB-4748-8BF0-AB650DACF3A6}" type="parTrans" cxnId="{F3E5BA48-DB3E-4831-98FC-05E1513B71D1}">
      <dgm:prSet/>
      <dgm:spPr/>
      <dgm:t>
        <a:bodyPr/>
        <a:lstStyle/>
        <a:p>
          <a:endParaRPr lang="en-US"/>
        </a:p>
      </dgm:t>
    </dgm:pt>
    <dgm:pt modelId="{0143D77E-6844-44DC-BF0D-D199C9C70B0B}" type="sibTrans" cxnId="{F3E5BA48-DB3E-4831-98FC-05E1513B71D1}">
      <dgm:prSet/>
      <dgm:spPr/>
      <dgm:t>
        <a:bodyPr/>
        <a:lstStyle/>
        <a:p>
          <a:endParaRPr lang="en-US"/>
        </a:p>
      </dgm:t>
    </dgm:pt>
    <dgm:pt modelId="{AC20BA9C-D258-4B80-96D1-3D3BAB5945A7}" type="pres">
      <dgm:prSet presAssocID="{50A214EA-1000-40DA-984B-27D799D57699}" presName="Name0" presStyleCnt="0">
        <dgm:presLayoutVars>
          <dgm:dir/>
          <dgm:animLvl val="lvl"/>
          <dgm:resizeHandles val="exact"/>
        </dgm:presLayoutVars>
      </dgm:prSet>
      <dgm:spPr/>
    </dgm:pt>
    <dgm:pt modelId="{FB67CE43-4CED-4EE5-AB0E-333A38BC3227}" type="pres">
      <dgm:prSet presAssocID="{19D123ED-111F-4B23-88B8-7D35F2142F4A}" presName="composite" presStyleCnt="0"/>
      <dgm:spPr/>
    </dgm:pt>
    <dgm:pt modelId="{C5D9E094-C76B-4CFB-85D7-B9F9A4A47900}" type="pres">
      <dgm:prSet presAssocID="{19D123ED-111F-4B23-88B8-7D35F2142F4A}" presName="parTx" presStyleLbl="alignNode1" presStyleIdx="0" presStyleCnt="3">
        <dgm:presLayoutVars>
          <dgm:chMax val="0"/>
          <dgm:chPref val="0"/>
          <dgm:bulletEnabled val="1"/>
        </dgm:presLayoutVars>
      </dgm:prSet>
      <dgm:spPr/>
    </dgm:pt>
    <dgm:pt modelId="{877E8F6A-A152-4C20-A81E-B9492D8084BC}" type="pres">
      <dgm:prSet presAssocID="{19D123ED-111F-4B23-88B8-7D35F2142F4A}" presName="desTx" presStyleLbl="alignAccFollowNode1" presStyleIdx="0" presStyleCnt="3">
        <dgm:presLayoutVars>
          <dgm:bulletEnabled val="1"/>
        </dgm:presLayoutVars>
      </dgm:prSet>
      <dgm:spPr/>
    </dgm:pt>
    <dgm:pt modelId="{5D1ABDF0-9B01-45A9-B7BB-065047E7C906}" type="pres">
      <dgm:prSet presAssocID="{5867C262-C6CD-4F64-ACE9-F9009B6271B2}" presName="space" presStyleCnt="0"/>
      <dgm:spPr/>
    </dgm:pt>
    <dgm:pt modelId="{B223F927-F6CB-4622-828C-4D4DBEB1EF7C}" type="pres">
      <dgm:prSet presAssocID="{4308A176-14CC-4947-8ACD-7441921A51A6}" presName="composite" presStyleCnt="0"/>
      <dgm:spPr/>
    </dgm:pt>
    <dgm:pt modelId="{CBA867AF-418D-4BDF-93FA-98ED6AFFC01B}" type="pres">
      <dgm:prSet presAssocID="{4308A176-14CC-4947-8ACD-7441921A51A6}" presName="parTx" presStyleLbl="alignNode1" presStyleIdx="1" presStyleCnt="3">
        <dgm:presLayoutVars>
          <dgm:chMax val="0"/>
          <dgm:chPref val="0"/>
          <dgm:bulletEnabled val="1"/>
        </dgm:presLayoutVars>
      </dgm:prSet>
      <dgm:spPr/>
    </dgm:pt>
    <dgm:pt modelId="{DEFF750C-B850-4B98-BAFE-BFF17BAD1551}" type="pres">
      <dgm:prSet presAssocID="{4308A176-14CC-4947-8ACD-7441921A51A6}" presName="desTx" presStyleLbl="alignAccFollowNode1" presStyleIdx="1" presStyleCnt="3">
        <dgm:presLayoutVars>
          <dgm:bulletEnabled val="1"/>
        </dgm:presLayoutVars>
      </dgm:prSet>
      <dgm:spPr/>
    </dgm:pt>
    <dgm:pt modelId="{A0AF4B4C-ADA6-4B03-9E24-B99891F5ED82}" type="pres">
      <dgm:prSet presAssocID="{9F2EE59C-6BC5-469D-99F7-DA391F91A9F1}" presName="space" presStyleCnt="0"/>
      <dgm:spPr/>
    </dgm:pt>
    <dgm:pt modelId="{3F1F68B3-6CC4-4A6E-8D28-D4F43F1B0F8C}" type="pres">
      <dgm:prSet presAssocID="{61327F51-BE59-4032-BB87-C81A244C579B}" presName="composite" presStyleCnt="0"/>
      <dgm:spPr/>
    </dgm:pt>
    <dgm:pt modelId="{65688ADA-8BCE-4BE1-B254-1505840F2B47}" type="pres">
      <dgm:prSet presAssocID="{61327F51-BE59-4032-BB87-C81A244C579B}" presName="parTx" presStyleLbl="alignNode1" presStyleIdx="2" presStyleCnt="3">
        <dgm:presLayoutVars>
          <dgm:chMax val="0"/>
          <dgm:chPref val="0"/>
          <dgm:bulletEnabled val="1"/>
        </dgm:presLayoutVars>
      </dgm:prSet>
      <dgm:spPr/>
    </dgm:pt>
    <dgm:pt modelId="{84DAA107-FD3D-4974-A20B-A179FA2EF325}" type="pres">
      <dgm:prSet presAssocID="{61327F51-BE59-4032-BB87-C81A244C579B}" presName="desTx" presStyleLbl="alignAccFollowNode1" presStyleIdx="2" presStyleCnt="3" custScaleX="100205">
        <dgm:presLayoutVars>
          <dgm:bulletEnabled val="1"/>
        </dgm:presLayoutVars>
      </dgm:prSet>
      <dgm:spPr/>
    </dgm:pt>
  </dgm:ptLst>
  <dgm:cxnLst>
    <dgm:cxn modelId="{6C658F04-E30C-46C2-AD26-085A89A6F6A4}" srcId="{4308A176-14CC-4947-8ACD-7441921A51A6}" destId="{71634FB8-E568-4061-BAB2-89349015E8A0}" srcOrd="0" destOrd="0" parTransId="{CC33A5E4-66F6-4A4E-A174-1B5E38BCE8D1}" sibTransId="{069BAD1C-2565-43BD-8131-9634F70AB5E3}"/>
    <dgm:cxn modelId="{FEA6D20B-57C4-4BDD-BC47-1FF2C8C94BD7}" type="presOf" srcId="{239FECB7-B612-4F02-8ADC-D4AB2FC1D04F}" destId="{DEFF750C-B850-4B98-BAFE-BFF17BAD1551}" srcOrd="0" destOrd="2" presId="urn:microsoft.com/office/officeart/2005/8/layout/hList1"/>
    <dgm:cxn modelId="{32A3581B-01B6-4503-B8D8-0C9AC2DB75DE}" type="presOf" srcId="{99BCBB05-2406-4793-BD4A-F547C65F8037}" destId="{84DAA107-FD3D-4974-A20B-A179FA2EF325}" srcOrd="0" destOrd="1" presId="urn:microsoft.com/office/officeart/2005/8/layout/hList1"/>
    <dgm:cxn modelId="{5D01931F-ECA2-4615-89CD-A53485F83631}" srcId="{50A214EA-1000-40DA-984B-27D799D57699}" destId="{19D123ED-111F-4B23-88B8-7D35F2142F4A}" srcOrd="0" destOrd="0" parTransId="{D33FE27C-303A-4553-9D5B-73CAEB70016C}" sibTransId="{5867C262-C6CD-4F64-ACE9-F9009B6271B2}"/>
    <dgm:cxn modelId="{756EC324-B1BE-4302-8750-677E396FF56D}" type="presOf" srcId="{EA9E92D4-36FA-4CC5-8333-D3CCC4F5A3E7}" destId="{DEFF750C-B850-4B98-BAFE-BFF17BAD1551}" srcOrd="0" destOrd="1" presId="urn:microsoft.com/office/officeart/2005/8/layout/hList1"/>
    <dgm:cxn modelId="{8B822B2E-DE0D-4B1A-BFFF-1FD0210C48B5}" srcId="{4308A176-14CC-4947-8ACD-7441921A51A6}" destId="{EA9E92D4-36FA-4CC5-8333-D3CCC4F5A3E7}" srcOrd="1" destOrd="0" parTransId="{92C1984C-1FC7-42EC-B7C9-58F8145F80A9}" sibTransId="{BF8D0E75-3FD9-46DC-991C-B793D42596F3}"/>
    <dgm:cxn modelId="{2E506D36-9FFE-44A8-BE0E-2ECE5531F89D}" type="presOf" srcId="{14C677EA-FB8C-49FA-8DF4-87411D6BF955}" destId="{84DAA107-FD3D-4974-A20B-A179FA2EF325}" srcOrd="0" destOrd="0" presId="urn:microsoft.com/office/officeart/2005/8/layout/hList1"/>
    <dgm:cxn modelId="{D86BD237-B8E1-4E48-A6BC-A4A6A1484AF9}" srcId="{50A214EA-1000-40DA-984B-27D799D57699}" destId="{4308A176-14CC-4947-8ACD-7441921A51A6}" srcOrd="1" destOrd="0" parTransId="{610CC233-DCDF-4DA0-97D1-0AD97F3947C1}" sibTransId="{9F2EE59C-6BC5-469D-99F7-DA391F91A9F1}"/>
    <dgm:cxn modelId="{86831F3E-8348-4DD9-BCA5-43BA349B242B}" srcId="{61327F51-BE59-4032-BB87-C81A244C579B}" destId="{99BCBB05-2406-4793-BD4A-F547C65F8037}" srcOrd="1" destOrd="0" parTransId="{9B92BDC5-D370-47DE-8F34-8EA2AEAA88B7}" sibTransId="{4D2A77CE-9E0E-443A-805E-58EB6FB1BF1C}"/>
    <dgm:cxn modelId="{52FB9A3F-E892-4992-9D86-21E97B549AD2}" type="presOf" srcId="{4308A176-14CC-4947-8ACD-7441921A51A6}" destId="{CBA867AF-418D-4BDF-93FA-98ED6AFFC01B}" srcOrd="0" destOrd="0" presId="urn:microsoft.com/office/officeart/2005/8/layout/hList1"/>
    <dgm:cxn modelId="{F27C2840-AD7E-4189-A2A4-A02489F5876A}" srcId="{19D123ED-111F-4B23-88B8-7D35F2142F4A}" destId="{B32A1E13-6759-4ABC-BD0B-CAA57FC60614}" srcOrd="6" destOrd="0" parTransId="{3EBB0F9A-14F7-4713-A10C-606388CF8FB4}" sibTransId="{EEE8C7F2-FA84-4EB6-B446-906CBBBE68D6}"/>
    <dgm:cxn modelId="{78D11642-7581-404D-966E-AA01F746CF11}" type="presOf" srcId="{50A214EA-1000-40DA-984B-27D799D57699}" destId="{AC20BA9C-D258-4B80-96D1-3D3BAB5945A7}" srcOrd="0" destOrd="0" presId="urn:microsoft.com/office/officeart/2005/8/layout/hList1"/>
    <dgm:cxn modelId="{3800D864-69C8-415D-999C-0ABF66ED3F5E}" type="presOf" srcId="{37ED0C42-3D5C-47DB-A4E5-2C873B2C1FDC}" destId="{877E8F6A-A152-4C20-A81E-B9492D8084BC}" srcOrd="0" destOrd="7" presId="urn:microsoft.com/office/officeart/2005/8/layout/hList1"/>
    <dgm:cxn modelId="{0359A647-3B8E-4ABC-8E22-A8F7DC92432A}" type="presOf" srcId="{71634FB8-E568-4061-BAB2-89349015E8A0}" destId="{DEFF750C-B850-4B98-BAFE-BFF17BAD1551}" srcOrd="0" destOrd="0" presId="urn:microsoft.com/office/officeart/2005/8/layout/hList1"/>
    <dgm:cxn modelId="{F3E5BA48-DB3E-4831-98FC-05E1513B71D1}" srcId="{61327F51-BE59-4032-BB87-C81A244C579B}" destId="{DBB9FE3A-D858-4B70-BD6C-932F502DF587}" srcOrd="4" destOrd="0" parTransId="{4CBBB83C-85FB-4748-8BF0-AB650DACF3A6}" sibTransId="{0143D77E-6844-44DC-BF0D-D199C9C70B0B}"/>
    <dgm:cxn modelId="{792EE068-193A-4B30-B4D9-66657AD9454B}" type="presOf" srcId="{EF7BD309-50D1-447E-864E-A1106E709477}" destId="{877E8F6A-A152-4C20-A81E-B9492D8084BC}" srcOrd="0" destOrd="1" presId="urn:microsoft.com/office/officeart/2005/8/layout/hList1"/>
    <dgm:cxn modelId="{8AA11049-A9A2-44F5-A17A-B02DFB2418EA}" srcId="{19D123ED-111F-4B23-88B8-7D35F2142F4A}" destId="{EF7BD309-50D1-447E-864E-A1106E709477}" srcOrd="1" destOrd="0" parTransId="{C83C9B6A-D8B0-4778-890F-DD6C17C90C44}" sibTransId="{CAA849EF-3BDD-4F48-86BF-E8FBA681F8B3}"/>
    <dgm:cxn modelId="{123EC169-9653-4B9D-93A0-911A26506851}" type="presOf" srcId="{35A049FC-65DA-4209-AC75-3923A652544E}" destId="{DEFF750C-B850-4B98-BAFE-BFF17BAD1551}" srcOrd="0" destOrd="3" presId="urn:microsoft.com/office/officeart/2005/8/layout/hList1"/>
    <dgm:cxn modelId="{1876DC6C-4D5B-410D-BC12-95CC853FDF14}" type="presOf" srcId="{61327F51-BE59-4032-BB87-C81A244C579B}" destId="{65688ADA-8BCE-4BE1-B254-1505840F2B47}" srcOrd="0" destOrd="0" presId="urn:microsoft.com/office/officeart/2005/8/layout/hList1"/>
    <dgm:cxn modelId="{44E50D86-31AF-40CB-A49A-8888FCA6DDA6}" type="presOf" srcId="{B4EA1C0C-E6D4-46F3-9807-C7834417F3D6}" destId="{877E8F6A-A152-4C20-A81E-B9492D8084BC}" srcOrd="0" destOrd="5" presId="urn:microsoft.com/office/officeart/2005/8/layout/hList1"/>
    <dgm:cxn modelId="{BA165C89-F5A4-4763-BBCD-5C43A650A721}" type="presOf" srcId="{DF9D50E2-2361-4981-A779-82EAE93E2110}" destId="{877E8F6A-A152-4C20-A81E-B9492D8084BC}" srcOrd="0" destOrd="0" presId="urn:microsoft.com/office/officeart/2005/8/layout/hList1"/>
    <dgm:cxn modelId="{020A2F8B-D6C6-46A5-8076-05BEE77B0088}" type="presOf" srcId="{DBB9FE3A-D858-4B70-BD6C-932F502DF587}" destId="{84DAA107-FD3D-4974-A20B-A179FA2EF325}" srcOrd="0" destOrd="4" presId="urn:microsoft.com/office/officeart/2005/8/layout/hList1"/>
    <dgm:cxn modelId="{1F43E28D-9457-4B31-9A1A-B84A9293D70C}" srcId="{61327F51-BE59-4032-BB87-C81A244C579B}" destId="{14C677EA-FB8C-49FA-8DF4-87411D6BF955}" srcOrd="0" destOrd="0" parTransId="{62F133F2-1532-4A60-8871-F57E2AAEF1E5}" sibTransId="{E06FB3C5-292A-4068-A6CE-5EA0F90E68F0}"/>
    <dgm:cxn modelId="{C8830CA4-7870-4C93-A88F-6237089B36AC}" type="presOf" srcId="{12B0ACA5-A137-4A14-BAEC-8308CF708854}" destId="{84DAA107-FD3D-4974-A20B-A179FA2EF325}" srcOrd="0" destOrd="2" presId="urn:microsoft.com/office/officeart/2005/8/layout/hList1"/>
    <dgm:cxn modelId="{04FD4EA4-1671-41D4-8735-A6555096492D}" srcId="{4308A176-14CC-4947-8ACD-7441921A51A6}" destId="{35A049FC-65DA-4209-AC75-3923A652544E}" srcOrd="3" destOrd="0" parTransId="{0E38DA07-F5B3-40F5-BE8F-8029E0E8AF7F}" sibTransId="{15E976E8-BA1D-46F0-93A5-01C7BCA791D6}"/>
    <dgm:cxn modelId="{61153EA5-9A28-4AE7-8FB7-03DFCC1CDA90}" srcId="{50A214EA-1000-40DA-984B-27D799D57699}" destId="{61327F51-BE59-4032-BB87-C81A244C579B}" srcOrd="2" destOrd="0" parTransId="{5752F104-57E7-4CBD-A081-5C71156B0662}" sibTransId="{0A3A936D-389D-4BDA-B388-908E66C8FA7E}"/>
    <dgm:cxn modelId="{FB53D3A9-753D-4A2B-B8A0-2DD634247796}" type="presOf" srcId="{B32A1E13-6759-4ABC-BD0B-CAA57FC60614}" destId="{877E8F6A-A152-4C20-A81E-B9492D8084BC}" srcOrd="0" destOrd="6" presId="urn:microsoft.com/office/officeart/2005/8/layout/hList1"/>
    <dgm:cxn modelId="{7A35F6AA-B5E1-4192-88CB-AA53A75B6507}" srcId="{61327F51-BE59-4032-BB87-C81A244C579B}" destId="{12B0ACA5-A137-4A14-BAEC-8308CF708854}" srcOrd="2" destOrd="0" parTransId="{8C5CA494-A95D-4BC9-81E5-7FC7E5C0E0DC}" sibTransId="{AC1A6EE6-DD98-4854-B8CF-4690649A47A6}"/>
    <dgm:cxn modelId="{29E844B7-B180-439D-A1EC-E2084BBE47B5}" srcId="{19D123ED-111F-4B23-88B8-7D35F2142F4A}" destId="{DF9D50E2-2361-4981-A779-82EAE93E2110}" srcOrd="0" destOrd="0" parTransId="{939A7F87-C2BD-43B0-8370-92940D308309}" sibTransId="{31D2C0B5-1271-4BD7-A177-45B52F47E194}"/>
    <dgm:cxn modelId="{1E376CBB-E003-4100-B176-2EB55A0567B5}" srcId="{19D123ED-111F-4B23-88B8-7D35F2142F4A}" destId="{AA4EAFD5-0F33-49A8-B191-77CB118F5598}" srcOrd="2" destOrd="0" parTransId="{46518B71-DB34-4EAB-A4C4-3280C28F60F1}" sibTransId="{8BD2E9F6-125F-4F72-8D97-ADAC20D879F5}"/>
    <dgm:cxn modelId="{2D6AE4BD-0E0C-44DB-A3CA-99A2CCF28D89}" type="presOf" srcId="{1C153927-A177-45B2-81BD-C6CD140466D3}" destId="{84DAA107-FD3D-4974-A20B-A179FA2EF325}" srcOrd="0" destOrd="3" presId="urn:microsoft.com/office/officeart/2005/8/layout/hList1"/>
    <dgm:cxn modelId="{56DF3CBE-7987-4E74-92F8-30F73C9A3C9C}" srcId="{19D123ED-111F-4B23-88B8-7D35F2142F4A}" destId="{37ED0C42-3D5C-47DB-A4E5-2C873B2C1FDC}" srcOrd="7" destOrd="0" parTransId="{1114D936-BAA9-44A4-940F-DD0A50E95439}" sibTransId="{BD451286-98FF-4746-A35D-DF74F0FEE49E}"/>
    <dgm:cxn modelId="{D95FCEC3-827C-404E-9EB3-CCAAB45B4CFB}" srcId="{61327F51-BE59-4032-BB87-C81A244C579B}" destId="{1C153927-A177-45B2-81BD-C6CD140466D3}" srcOrd="3" destOrd="0" parTransId="{8A4681B6-EF82-4C99-B19E-2C38936A131D}" sibTransId="{996BE534-4480-44A5-AAC4-168668112F52}"/>
    <dgm:cxn modelId="{68E26EC7-9868-41A5-974B-8BF7926124A2}" type="presOf" srcId="{AA4EAFD5-0F33-49A8-B191-77CB118F5598}" destId="{877E8F6A-A152-4C20-A81E-B9492D8084BC}" srcOrd="0" destOrd="2" presId="urn:microsoft.com/office/officeart/2005/8/layout/hList1"/>
    <dgm:cxn modelId="{F43093C7-A585-47C4-8193-32A276CA6524}" srcId="{4308A176-14CC-4947-8ACD-7441921A51A6}" destId="{239FECB7-B612-4F02-8ADC-D4AB2FC1D04F}" srcOrd="2" destOrd="0" parTransId="{86FF5E7D-AA33-4FDB-9364-7ECBA6A0687E}" sibTransId="{6D434FFC-7B5B-4C0F-81F4-A551FEA588EC}"/>
    <dgm:cxn modelId="{36F8DACA-2E83-44E1-8162-608B6669C2DC}" srcId="{19D123ED-111F-4B23-88B8-7D35F2142F4A}" destId="{B4EA1C0C-E6D4-46F3-9807-C7834417F3D6}" srcOrd="5" destOrd="0" parTransId="{F2C39CBE-0B81-4070-AF6D-66E1DB82FAFC}" sibTransId="{57ED0D34-324F-400A-800E-49441DF9D7A2}"/>
    <dgm:cxn modelId="{15CBC7DB-FD53-4AFB-8148-6FC38D948C14}" type="presOf" srcId="{40960392-14C6-497F-9214-89336ED86AA9}" destId="{877E8F6A-A152-4C20-A81E-B9492D8084BC}" srcOrd="0" destOrd="3" presId="urn:microsoft.com/office/officeart/2005/8/layout/hList1"/>
    <dgm:cxn modelId="{DAE423E6-C5B4-4621-8A36-FB15F76BAAE6}" srcId="{19D123ED-111F-4B23-88B8-7D35F2142F4A}" destId="{B353F34E-1C2A-443C-8B62-626DAFB5AEB2}" srcOrd="4" destOrd="0" parTransId="{1BBFED91-F5D6-4329-8F69-E2D6F9665DE3}" sibTransId="{AD2CA27E-98D6-461C-B618-613E6590ED2D}"/>
    <dgm:cxn modelId="{A4BBFBE9-E317-46DB-BB29-F85141220BF7}" srcId="{19D123ED-111F-4B23-88B8-7D35F2142F4A}" destId="{40960392-14C6-497F-9214-89336ED86AA9}" srcOrd="3" destOrd="0" parTransId="{C92C7D55-0004-473E-8335-D997D19BB1E9}" sibTransId="{6B50D78B-021C-4F03-B0B9-1A58C33FCDFE}"/>
    <dgm:cxn modelId="{4655E7F1-2EF0-4741-A1D8-7726ADD9EBEB}" type="presOf" srcId="{B353F34E-1C2A-443C-8B62-626DAFB5AEB2}" destId="{877E8F6A-A152-4C20-A81E-B9492D8084BC}" srcOrd="0" destOrd="4" presId="urn:microsoft.com/office/officeart/2005/8/layout/hList1"/>
    <dgm:cxn modelId="{2F1141FE-A453-46C2-BA78-12815053B888}" type="presOf" srcId="{19D123ED-111F-4B23-88B8-7D35F2142F4A}" destId="{C5D9E094-C76B-4CFB-85D7-B9F9A4A47900}" srcOrd="0" destOrd="0" presId="urn:microsoft.com/office/officeart/2005/8/layout/hList1"/>
    <dgm:cxn modelId="{E3300CAC-CA24-4903-BB8E-D30473C888A8}" type="presParOf" srcId="{AC20BA9C-D258-4B80-96D1-3D3BAB5945A7}" destId="{FB67CE43-4CED-4EE5-AB0E-333A38BC3227}" srcOrd="0" destOrd="0" presId="urn:microsoft.com/office/officeart/2005/8/layout/hList1"/>
    <dgm:cxn modelId="{B7E9DCD2-217F-404E-BCE4-0979A90FE8A9}" type="presParOf" srcId="{FB67CE43-4CED-4EE5-AB0E-333A38BC3227}" destId="{C5D9E094-C76B-4CFB-85D7-B9F9A4A47900}" srcOrd="0" destOrd="0" presId="urn:microsoft.com/office/officeart/2005/8/layout/hList1"/>
    <dgm:cxn modelId="{F0B4D07B-7505-4C42-9D53-908CF808FF44}" type="presParOf" srcId="{FB67CE43-4CED-4EE5-AB0E-333A38BC3227}" destId="{877E8F6A-A152-4C20-A81E-B9492D8084BC}" srcOrd="1" destOrd="0" presId="urn:microsoft.com/office/officeart/2005/8/layout/hList1"/>
    <dgm:cxn modelId="{51E7C99D-6025-4D50-982A-6C95B3FBA05F}" type="presParOf" srcId="{AC20BA9C-D258-4B80-96D1-3D3BAB5945A7}" destId="{5D1ABDF0-9B01-45A9-B7BB-065047E7C906}" srcOrd="1" destOrd="0" presId="urn:microsoft.com/office/officeart/2005/8/layout/hList1"/>
    <dgm:cxn modelId="{4E2081DA-310D-4C16-9A4F-C966AAEDE676}" type="presParOf" srcId="{AC20BA9C-D258-4B80-96D1-3D3BAB5945A7}" destId="{B223F927-F6CB-4622-828C-4D4DBEB1EF7C}" srcOrd="2" destOrd="0" presId="urn:microsoft.com/office/officeart/2005/8/layout/hList1"/>
    <dgm:cxn modelId="{69140267-4FA5-4642-BC11-8CC3B65CC362}" type="presParOf" srcId="{B223F927-F6CB-4622-828C-4D4DBEB1EF7C}" destId="{CBA867AF-418D-4BDF-93FA-98ED6AFFC01B}" srcOrd="0" destOrd="0" presId="urn:microsoft.com/office/officeart/2005/8/layout/hList1"/>
    <dgm:cxn modelId="{05251299-2430-4A7D-830A-40AA9F9ABBFA}" type="presParOf" srcId="{B223F927-F6CB-4622-828C-4D4DBEB1EF7C}" destId="{DEFF750C-B850-4B98-BAFE-BFF17BAD1551}" srcOrd="1" destOrd="0" presId="urn:microsoft.com/office/officeart/2005/8/layout/hList1"/>
    <dgm:cxn modelId="{C93929FA-BC60-413B-B478-9CD0C8258394}" type="presParOf" srcId="{AC20BA9C-D258-4B80-96D1-3D3BAB5945A7}" destId="{A0AF4B4C-ADA6-4B03-9E24-B99891F5ED82}" srcOrd="3" destOrd="0" presId="urn:microsoft.com/office/officeart/2005/8/layout/hList1"/>
    <dgm:cxn modelId="{AFC30E4B-3860-463A-B210-8C6E830C15E1}" type="presParOf" srcId="{AC20BA9C-D258-4B80-96D1-3D3BAB5945A7}" destId="{3F1F68B3-6CC4-4A6E-8D28-D4F43F1B0F8C}" srcOrd="4" destOrd="0" presId="urn:microsoft.com/office/officeart/2005/8/layout/hList1"/>
    <dgm:cxn modelId="{30D674D6-5658-457B-BCCC-D8C777449748}" type="presParOf" srcId="{3F1F68B3-6CC4-4A6E-8D28-D4F43F1B0F8C}" destId="{65688ADA-8BCE-4BE1-B254-1505840F2B47}" srcOrd="0" destOrd="0" presId="urn:microsoft.com/office/officeart/2005/8/layout/hList1"/>
    <dgm:cxn modelId="{A8F757B6-8CE5-4D5D-AA1F-628B950E8CF7}" type="presParOf" srcId="{3F1F68B3-6CC4-4A6E-8D28-D4F43F1B0F8C}" destId="{84DAA107-FD3D-4974-A20B-A179FA2EF32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9E094-C76B-4CFB-85D7-B9F9A4A47900}">
      <dsp:nvSpPr>
        <dsp:cNvPr id="0" name=""/>
        <dsp:cNvSpPr/>
      </dsp:nvSpPr>
      <dsp:spPr>
        <a:xfrm>
          <a:off x="2" y="257154"/>
          <a:ext cx="3714749" cy="86504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Criteria for an Equitable School</a:t>
          </a:r>
        </a:p>
      </dsp:txBody>
      <dsp:txXfrm>
        <a:off x="2" y="257154"/>
        <a:ext cx="3714749" cy="865040"/>
      </dsp:txXfrm>
    </dsp:sp>
    <dsp:sp modelId="{877E8F6A-A152-4C20-A81E-B9492D8084BC}">
      <dsp:nvSpPr>
        <dsp:cNvPr id="0" name=""/>
        <dsp:cNvSpPr/>
      </dsp:nvSpPr>
      <dsp:spPr>
        <a:xfrm>
          <a:off x="2" y="1122194"/>
          <a:ext cx="3714749" cy="47433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School Policy</a:t>
          </a:r>
        </a:p>
        <a:p>
          <a:pPr marL="228600" lvl="1" indent="-228600" algn="l" defTabSz="1066800">
            <a:lnSpc>
              <a:spcPct val="90000"/>
            </a:lnSpc>
            <a:spcBef>
              <a:spcPct val="0"/>
            </a:spcBef>
            <a:spcAft>
              <a:spcPct val="15000"/>
            </a:spcAft>
            <a:buChar char="•"/>
          </a:pPr>
          <a:r>
            <a:rPr lang="en-US" sz="2400" kern="1200" dirty="0"/>
            <a:t>Assessing Community Needs</a:t>
          </a:r>
        </a:p>
        <a:p>
          <a:pPr marL="228600" lvl="1" indent="-228600" algn="l" defTabSz="1066800">
            <a:lnSpc>
              <a:spcPct val="90000"/>
            </a:lnSpc>
            <a:spcBef>
              <a:spcPct val="0"/>
            </a:spcBef>
            <a:spcAft>
              <a:spcPct val="15000"/>
            </a:spcAft>
            <a:buChar char="•"/>
          </a:pPr>
          <a:r>
            <a:rPr lang="en-US" sz="2400" kern="1200" dirty="0"/>
            <a:t>School Organization/ Administration</a:t>
          </a:r>
        </a:p>
        <a:p>
          <a:pPr marL="228600" lvl="1" indent="-228600" algn="l" defTabSz="1066800">
            <a:lnSpc>
              <a:spcPct val="90000"/>
            </a:lnSpc>
            <a:spcBef>
              <a:spcPct val="0"/>
            </a:spcBef>
            <a:spcAft>
              <a:spcPct val="15000"/>
            </a:spcAft>
            <a:buChar char="•"/>
          </a:pPr>
          <a:r>
            <a:rPr lang="en-US" sz="2400" kern="1200" dirty="0"/>
            <a:t>School Climate Environment</a:t>
          </a:r>
        </a:p>
        <a:p>
          <a:pPr marL="228600" lvl="1" indent="-228600" algn="l" defTabSz="1066800">
            <a:lnSpc>
              <a:spcPct val="90000"/>
            </a:lnSpc>
            <a:spcBef>
              <a:spcPct val="0"/>
            </a:spcBef>
            <a:spcAft>
              <a:spcPct val="15000"/>
            </a:spcAft>
            <a:buChar char="•"/>
          </a:pPr>
          <a:r>
            <a:rPr lang="en-US" sz="2400" kern="1200" dirty="0"/>
            <a:t>Staff</a:t>
          </a:r>
        </a:p>
        <a:p>
          <a:pPr marL="228600" lvl="1" indent="-228600" algn="l" defTabSz="1066800">
            <a:lnSpc>
              <a:spcPct val="90000"/>
            </a:lnSpc>
            <a:spcBef>
              <a:spcPct val="0"/>
            </a:spcBef>
            <a:spcAft>
              <a:spcPct val="15000"/>
            </a:spcAft>
            <a:buChar char="•"/>
          </a:pPr>
          <a:r>
            <a:rPr lang="en-US" sz="2400" kern="1200" dirty="0"/>
            <a:t>Assessment/Placement</a:t>
          </a:r>
        </a:p>
        <a:p>
          <a:pPr marL="228600" lvl="1" indent="-228600" algn="l" defTabSz="1066800">
            <a:lnSpc>
              <a:spcPct val="90000"/>
            </a:lnSpc>
            <a:spcBef>
              <a:spcPct val="0"/>
            </a:spcBef>
            <a:spcAft>
              <a:spcPct val="15000"/>
            </a:spcAft>
            <a:buChar char="•"/>
          </a:pPr>
          <a:r>
            <a:rPr lang="en-US" sz="2400" kern="1200" dirty="0"/>
            <a:t>Professional Learning</a:t>
          </a:r>
        </a:p>
        <a:p>
          <a:pPr marL="228600" lvl="1" indent="-228600" algn="l" defTabSz="1066800">
            <a:lnSpc>
              <a:spcPct val="90000"/>
            </a:lnSpc>
            <a:spcBef>
              <a:spcPct val="0"/>
            </a:spcBef>
            <a:spcAft>
              <a:spcPct val="15000"/>
            </a:spcAft>
            <a:buChar char="•"/>
          </a:pPr>
          <a:r>
            <a:rPr lang="en-US" sz="2400" kern="1200" dirty="0"/>
            <a:t>Standards and Curriculum Development</a:t>
          </a:r>
        </a:p>
      </dsp:txBody>
      <dsp:txXfrm>
        <a:off x="2" y="1122194"/>
        <a:ext cx="3714749" cy="4743360"/>
      </dsp:txXfrm>
    </dsp:sp>
    <dsp:sp modelId="{CBA867AF-418D-4BDF-93FA-98ED6AFFC01B}">
      <dsp:nvSpPr>
        <dsp:cNvPr id="0" name=""/>
        <dsp:cNvSpPr/>
      </dsp:nvSpPr>
      <dsp:spPr>
        <a:xfrm>
          <a:off x="4234817" y="257154"/>
          <a:ext cx="3714749" cy="86504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Criteria for an Equitable Classroom</a:t>
          </a:r>
        </a:p>
      </dsp:txBody>
      <dsp:txXfrm>
        <a:off x="4234817" y="257154"/>
        <a:ext cx="3714749" cy="865040"/>
      </dsp:txXfrm>
    </dsp:sp>
    <dsp:sp modelId="{DEFF750C-B850-4B98-BAFE-BFF17BAD1551}">
      <dsp:nvSpPr>
        <dsp:cNvPr id="0" name=""/>
        <dsp:cNvSpPr/>
      </dsp:nvSpPr>
      <dsp:spPr>
        <a:xfrm>
          <a:off x="4234817" y="1122194"/>
          <a:ext cx="3714749" cy="474336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Academic Placement/ Tracking &amp; Grouping</a:t>
          </a:r>
        </a:p>
        <a:p>
          <a:pPr marL="228600" lvl="1" indent="-228600" algn="l" defTabSz="1066800">
            <a:lnSpc>
              <a:spcPct val="90000"/>
            </a:lnSpc>
            <a:spcBef>
              <a:spcPct val="0"/>
            </a:spcBef>
            <a:spcAft>
              <a:spcPct val="15000"/>
            </a:spcAft>
            <a:buChar char="•"/>
          </a:pPr>
          <a:r>
            <a:rPr lang="en-US" sz="2400" kern="1200" dirty="0"/>
            <a:t>Student Leadership and Recognition</a:t>
          </a:r>
        </a:p>
        <a:p>
          <a:pPr marL="228600" lvl="1" indent="-228600" algn="l" defTabSz="1066800">
            <a:lnSpc>
              <a:spcPct val="90000"/>
            </a:lnSpc>
            <a:spcBef>
              <a:spcPct val="0"/>
            </a:spcBef>
            <a:spcAft>
              <a:spcPct val="15000"/>
            </a:spcAft>
            <a:buChar char="•"/>
          </a:pPr>
          <a:r>
            <a:rPr lang="en-US" sz="2400" kern="1200" dirty="0"/>
            <a:t>Classroom Environment</a:t>
          </a:r>
        </a:p>
        <a:p>
          <a:pPr marL="228600" lvl="1" indent="-228600" algn="l" defTabSz="1066800">
            <a:lnSpc>
              <a:spcPct val="90000"/>
            </a:lnSpc>
            <a:spcBef>
              <a:spcPct val="0"/>
            </a:spcBef>
            <a:spcAft>
              <a:spcPct val="15000"/>
            </a:spcAft>
            <a:buChar char="•"/>
          </a:pPr>
          <a:r>
            <a:rPr lang="en-US" sz="2400" kern="1200" dirty="0"/>
            <a:t>Instructional Strategies</a:t>
          </a:r>
        </a:p>
      </dsp:txBody>
      <dsp:txXfrm>
        <a:off x="4234817" y="1122194"/>
        <a:ext cx="3714749" cy="4743360"/>
      </dsp:txXfrm>
    </dsp:sp>
    <dsp:sp modelId="{65688ADA-8BCE-4BE1-B254-1505840F2B47}">
      <dsp:nvSpPr>
        <dsp:cNvPr id="0" name=""/>
        <dsp:cNvSpPr/>
      </dsp:nvSpPr>
      <dsp:spPr>
        <a:xfrm>
          <a:off x="8473440" y="257154"/>
          <a:ext cx="3714750" cy="86504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Teacher Behaviors</a:t>
          </a:r>
        </a:p>
      </dsp:txBody>
      <dsp:txXfrm>
        <a:off x="8473440" y="257154"/>
        <a:ext cx="3714750" cy="865040"/>
      </dsp:txXfrm>
    </dsp:sp>
    <dsp:sp modelId="{84DAA107-FD3D-4974-A20B-A179FA2EF325}">
      <dsp:nvSpPr>
        <dsp:cNvPr id="0" name=""/>
        <dsp:cNvSpPr/>
      </dsp:nvSpPr>
      <dsp:spPr>
        <a:xfrm>
          <a:off x="8469632" y="1122194"/>
          <a:ext cx="3722365" cy="474336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Instructional Strategies</a:t>
          </a:r>
        </a:p>
        <a:p>
          <a:pPr marL="228600" lvl="1" indent="-228600" algn="l" defTabSz="1066800">
            <a:lnSpc>
              <a:spcPct val="90000"/>
            </a:lnSpc>
            <a:spcBef>
              <a:spcPct val="0"/>
            </a:spcBef>
            <a:spcAft>
              <a:spcPct val="15000"/>
            </a:spcAft>
            <a:buChar char="•"/>
          </a:pPr>
          <a:r>
            <a:rPr lang="en-US" sz="2400" kern="1200" dirty="0"/>
            <a:t>Curriculum Strategies</a:t>
          </a:r>
        </a:p>
        <a:p>
          <a:pPr marL="228600" lvl="1" indent="-228600" algn="l" defTabSz="1066800">
            <a:lnSpc>
              <a:spcPct val="90000"/>
            </a:lnSpc>
            <a:spcBef>
              <a:spcPct val="0"/>
            </a:spcBef>
            <a:spcAft>
              <a:spcPct val="15000"/>
            </a:spcAft>
            <a:buChar char="•"/>
          </a:pPr>
          <a:r>
            <a:rPr lang="en-US" sz="2400" kern="1200" dirty="0"/>
            <a:t>Classroom Management Techniques</a:t>
          </a:r>
        </a:p>
        <a:p>
          <a:pPr marL="228600" lvl="1" indent="-228600" algn="l" defTabSz="1066800">
            <a:lnSpc>
              <a:spcPct val="90000"/>
            </a:lnSpc>
            <a:spcBef>
              <a:spcPct val="0"/>
            </a:spcBef>
            <a:spcAft>
              <a:spcPct val="15000"/>
            </a:spcAft>
            <a:buChar char="•"/>
          </a:pPr>
          <a:r>
            <a:rPr lang="en-US" sz="2400" kern="1200" dirty="0"/>
            <a:t>Interpersonal Practice</a:t>
          </a:r>
        </a:p>
        <a:p>
          <a:pPr marL="228600" lvl="1" indent="-228600" algn="l" defTabSz="1066800">
            <a:lnSpc>
              <a:spcPct val="90000"/>
            </a:lnSpc>
            <a:spcBef>
              <a:spcPct val="0"/>
            </a:spcBef>
            <a:spcAft>
              <a:spcPct val="15000"/>
            </a:spcAft>
            <a:buChar char="•"/>
          </a:pPr>
          <a:r>
            <a:rPr lang="en-US" sz="2400" kern="1200" dirty="0"/>
            <a:t>Teacher Behaviors That Encourage Student Persistence</a:t>
          </a:r>
        </a:p>
      </dsp:txBody>
      <dsp:txXfrm>
        <a:off x="8469632" y="1122194"/>
        <a:ext cx="3722365" cy="4743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29E00-C7B1-A04E-920C-EA2080C1C6C0}"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63EEE-06A3-6648-AE74-4F8EE3C401EC}" type="slidenum">
              <a:rPr lang="en-US" smtClean="0"/>
              <a:t>‹#›</a:t>
            </a:fld>
            <a:endParaRPr lang="en-US"/>
          </a:p>
        </p:txBody>
      </p:sp>
    </p:spTree>
    <p:extLst>
      <p:ext uri="{BB962C8B-B14F-4D97-AF65-F5344CB8AC3E}">
        <p14:creationId xmlns:p14="http://schemas.microsoft.com/office/powerpoint/2010/main" val="169464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963EEE-06A3-6648-AE74-4F8EE3C401EC}" type="slidenum">
              <a:rPr lang="en-US" smtClean="0"/>
              <a:t>1</a:t>
            </a:fld>
            <a:endParaRPr lang="en-US"/>
          </a:p>
        </p:txBody>
      </p:sp>
    </p:spTree>
    <p:extLst>
      <p:ext uri="{BB962C8B-B14F-4D97-AF65-F5344CB8AC3E}">
        <p14:creationId xmlns:p14="http://schemas.microsoft.com/office/powerpoint/2010/main" val="1503279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963EEE-06A3-6648-AE74-4F8EE3C401EC}" type="slidenum">
              <a:rPr lang="en-US" smtClean="0"/>
              <a:t>18</a:t>
            </a:fld>
            <a:endParaRPr lang="en-US"/>
          </a:p>
        </p:txBody>
      </p:sp>
    </p:spTree>
    <p:extLst>
      <p:ext uri="{BB962C8B-B14F-4D97-AF65-F5344CB8AC3E}">
        <p14:creationId xmlns:p14="http://schemas.microsoft.com/office/powerpoint/2010/main" val="197350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9C463-5307-4F3D-B21E-EDA5C8C366CF}" type="slidenum">
              <a:rPr lang="en-US" smtClean="0"/>
              <a:t>2</a:t>
            </a:fld>
            <a:endParaRPr lang="en-US"/>
          </a:p>
        </p:txBody>
      </p:sp>
    </p:spTree>
    <p:extLst>
      <p:ext uri="{BB962C8B-B14F-4D97-AF65-F5344CB8AC3E}">
        <p14:creationId xmlns:p14="http://schemas.microsoft.com/office/powerpoint/2010/main" val="36182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4B4F0848-499C-47CB-B63F-C649A935AAAB}" type="slidenum">
              <a:rPr lang="en-US" smtClean="0">
                <a:latin typeface="Arial" pitchFamily="34" charset="0"/>
                <a:cs typeface="Arial" pitchFamily="34" charset="0"/>
              </a:rPr>
              <a:pPr/>
              <a:t>3</a:t>
            </a:fld>
            <a:endParaRPr lang="en-US">
              <a:latin typeface="Arial" pitchFamily="34" charset="0"/>
              <a:cs typeface="Arial"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a:latin typeface="Arial" pitchFamily="34" charset="0"/>
                <a:cs typeface="Arial" pitchFamily="34" charset="0"/>
              </a:rPr>
              <a:t>The essential question and enduring understanding for equity professional development</a:t>
            </a:r>
          </a:p>
        </p:txBody>
      </p:sp>
    </p:spTree>
    <p:extLst>
      <p:ext uri="{BB962C8B-B14F-4D97-AF65-F5344CB8AC3E}">
        <p14:creationId xmlns:p14="http://schemas.microsoft.com/office/powerpoint/2010/main" val="1841629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9C463-5307-4F3D-B21E-EDA5C8C366CF}" type="slidenum">
              <a:rPr lang="en-US" smtClean="0"/>
              <a:t>4</a:t>
            </a:fld>
            <a:endParaRPr lang="en-US"/>
          </a:p>
        </p:txBody>
      </p:sp>
    </p:spTree>
    <p:extLst>
      <p:ext uri="{BB962C8B-B14F-4D97-AF65-F5344CB8AC3E}">
        <p14:creationId xmlns:p14="http://schemas.microsoft.com/office/powerpoint/2010/main" val="118082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9C463-5307-4F3D-B21E-EDA5C8C366CF}" type="slidenum">
              <a:rPr lang="en-US" smtClean="0"/>
              <a:t>7</a:t>
            </a:fld>
            <a:endParaRPr lang="en-US"/>
          </a:p>
        </p:txBody>
      </p:sp>
    </p:spTree>
    <p:extLst>
      <p:ext uri="{BB962C8B-B14F-4D97-AF65-F5344CB8AC3E}">
        <p14:creationId xmlns:p14="http://schemas.microsoft.com/office/powerpoint/2010/main" val="2129165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9C463-5307-4F3D-B21E-EDA5C8C366CF}" type="slidenum">
              <a:rPr lang="en-US" smtClean="0"/>
              <a:t>8</a:t>
            </a:fld>
            <a:endParaRPr lang="en-US"/>
          </a:p>
        </p:txBody>
      </p:sp>
    </p:spTree>
    <p:extLst>
      <p:ext uri="{BB962C8B-B14F-4D97-AF65-F5344CB8AC3E}">
        <p14:creationId xmlns:p14="http://schemas.microsoft.com/office/powerpoint/2010/main" val="217530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8F4C023B-CDDE-4566-9096-7D1F3B5C5F6B}" type="slidenum">
              <a:rPr lang="en-US" smtClean="0">
                <a:latin typeface="Arial" pitchFamily="34" charset="0"/>
                <a:cs typeface="Arial" pitchFamily="34" charset="0"/>
              </a:rPr>
              <a:pPr/>
              <a:t>13</a:t>
            </a:fld>
            <a:endParaRPr lang="en-US">
              <a:latin typeface="Arial" pitchFamily="34" charset="0"/>
              <a:cs typeface="Arial"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r>
              <a:rPr lang="en-US">
                <a:latin typeface="Arial" pitchFamily="34" charset="0"/>
                <a:cs typeface="Arial" pitchFamily="34" charset="0"/>
              </a:rPr>
              <a:t>According to the MCPS August 2008 Research Brief: “ Over the past eight years MCPS suspension rates were higher among African-American and Hispanic Students than among Asian and White students</a:t>
            </a:r>
          </a:p>
          <a:p>
            <a:pPr eaLnBrk="1" hangingPunct="1"/>
            <a:r>
              <a:rPr lang="en-US" b="1">
                <a:latin typeface="Arial" pitchFamily="34" charset="0"/>
                <a:cs typeface="Arial" pitchFamily="34" charset="0"/>
              </a:rPr>
              <a:t>African American students significantly more likely to be referred for infractions that are less serious and more subjective in their interpretation</a:t>
            </a:r>
          </a:p>
          <a:p>
            <a:pPr lvl="1" eaLnBrk="1" hangingPunct="1"/>
            <a:r>
              <a:rPr lang="en-US" b="1">
                <a:latin typeface="Arial" pitchFamily="34" charset="0"/>
                <a:cs typeface="Arial" pitchFamily="34" charset="0"/>
              </a:rPr>
              <a:t>White students – smoking, leaving without permission, vandalism, obscene language. Black students – disrespect, excessive noise, threat, loitering</a:t>
            </a:r>
          </a:p>
          <a:p>
            <a:pPr lvl="1" eaLnBrk="1" hangingPunct="1"/>
            <a:endParaRPr lang="en-US">
              <a:latin typeface="Arial" pitchFamily="34" charset="0"/>
              <a:cs typeface="Arial" pitchFamily="34" charset="0"/>
            </a:endParaRPr>
          </a:p>
        </p:txBody>
      </p:sp>
    </p:spTree>
    <p:extLst>
      <p:ext uri="{BB962C8B-B14F-4D97-AF65-F5344CB8AC3E}">
        <p14:creationId xmlns:p14="http://schemas.microsoft.com/office/powerpoint/2010/main" val="178345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8F4C023B-CDDE-4566-9096-7D1F3B5C5F6B}" type="slidenum">
              <a:rPr lang="en-US" smtClean="0">
                <a:latin typeface="Arial" pitchFamily="34" charset="0"/>
                <a:cs typeface="Arial" pitchFamily="34" charset="0"/>
              </a:rPr>
              <a:pPr/>
              <a:t>15</a:t>
            </a:fld>
            <a:endParaRPr lang="en-US">
              <a:latin typeface="Arial" pitchFamily="34" charset="0"/>
              <a:cs typeface="Arial"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r>
              <a:rPr lang="en-US">
                <a:latin typeface="Arial" pitchFamily="34" charset="0"/>
                <a:cs typeface="Arial" pitchFamily="34" charset="0"/>
              </a:rPr>
              <a:t>According to the MCPS August 2008 Research Brief: “ Over the past eight years MCPS suspension rates were higher among African-American and Hispanic Students than among Asian and White students</a:t>
            </a:r>
          </a:p>
          <a:p>
            <a:pPr eaLnBrk="1" hangingPunct="1"/>
            <a:r>
              <a:rPr lang="en-US" b="1">
                <a:latin typeface="Arial" pitchFamily="34" charset="0"/>
                <a:cs typeface="Arial" pitchFamily="34" charset="0"/>
              </a:rPr>
              <a:t>African American students significantly more likely to be referred for infractions that are less serious and more subjective in their interpretation</a:t>
            </a:r>
          </a:p>
          <a:p>
            <a:pPr lvl="1" eaLnBrk="1" hangingPunct="1"/>
            <a:r>
              <a:rPr lang="en-US" b="1">
                <a:latin typeface="Arial" pitchFamily="34" charset="0"/>
                <a:cs typeface="Arial" pitchFamily="34" charset="0"/>
              </a:rPr>
              <a:t>White students – smoking, leaving without permission, vandalism, obscene language. Black students – disrespect, excessive noise, threat, loitering</a:t>
            </a:r>
          </a:p>
          <a:p>
            <a:pPr lvl="1" eaLnBrk="1" hangingPunct="1"/>
            <a:endParaRPr lang="en-US">
              <a:latin typeface="Arial" pitchFamily="34" charset="0"/>
              <a:cs typeface="Arial" pitchFamily="34" charset="0"/>
            </a:endParaRPr>
          </a:p>
        </p:txBody>
      </p:sp>
    </p:spTree>
    <p:extLst>
      <p:ext uri="{BB962C8B-B14F-4D97-AF65-F5344CB8AC3E}">
        <p14:creationId xmlns:p14="http://schemas.microsoft.com/office/powerpoint/2010/main" val="3231749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9C463-5307-4F3D-B21E-EDA5C8C366CF}" type="slidenum">
              <a:rPr lang="en-US" smtClean="0"/>
              <a:t>17</a:t>
            </a:fld>
            <a:endParaRPr lang="en-US"/>
          </a:p>
        </p:txBody>
      </p:sp>
    </p:spTree>
    <p:extLst>
      <p:ext uri="{BB962C8B-B14F-4D97-AF65-F5344CB8AC3E}">
        <p14:creationId xmlns:p14="http://schemas.microsoft.com/office/powerpoint/2010/main" val="138708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FF453-BF90-B44C-9E67-03CA9FA5CB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16ACAA-6164-E04A-B196-4506F06D3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AC5655-C614-AC47-A388-880F1293D5B1}"/>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5F99499E-E3F8-CA4D-883B-0F8AC8EC1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7DD68-ECBE-F045-A2C3-9F3A86B16FD8}"/>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3086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ED49D-9D69-1347-92F8-B28D698FB2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D09323-CA35-EB4C-9ED1-C8CC052604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FD2B77-51F3-A342-B375-2D6B33C40808}"/>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55E03A70-0F4D-1A4F-ABAE-8E62AAB54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093E0-247C-8E4A-8CD4-924733037CDE}"/>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41069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90AC93-9EF6-3A4C-B673-0C7AA3F56A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3080F3-2446-7842-B9B2-387B92CE5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AD1AB-E87F-A249-9849-E927895EEE6F}"/>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A377EBAD-CE70-1F4B-B29A-430C09129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576E9-D525-6D41-9941-EFF443AA1981}"/>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222249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5287E-C63B-1148-BDB2-19AB26D5D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F8DB3-EDE1-6640-8DDB-277E7EA73D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7D982-D438-B643-BA67-5CDB881367D1}"/>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45CE5C42-CEA6-7549-92BE-6D7508C1B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89195-51DB-2741-A7D4-04773870E450}"/>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181680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2ED8-1651-A04F-B07B-146112323C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59F796-2379-FA4D-8529-910CB7568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194701-0185-2A48-AFA3-C45579DD2341}"/>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9FEFDF1D-8298-4840-A36D-3D4668783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3ED75-8863-2A44-B6E0-4C7BB57A9EBB}"/>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308985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24F97-1E6C-6C40-A1C4-6CC10A0549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E9550-D7F7-064A-950C-6D409D454D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2CC21F-3BA2-B347-A4B9-0D09418A41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F1BE0B-6332-4341-B4C3-8C02B9642916}"/>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6" name="Footer Placeholder 5">
            <a:extLst>
              <a:ext uri="{FF2B5EF4-FFF2-40B4-BE49-F238E27FC236}">
                <a16:creationId xmlns:a16="http://schemas.microsoft.com/office/drawing/2014/main" id="{F1C82A61-A848-AB42-8F22-EB08C2004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F989AD-A7E8-534F-8FD3-754D9BF430CC}"/>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139109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D914-F3B8-F44A-A33E-613F0ADB1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26CDC3-3148-A041-BBD6-3E2E63BE9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5798D-1BD7-EB4B-96CA-D60AB2C5D8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534C1A-722A-9741-A638-628B809DBF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780895-3A61-FA4F-8A11-DBEBE79D8E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5D73B6-FC53-6C4C-A80C-9D52AF6002F4}"/>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8" name="Footer Placeholder 7">
            <a:extLst>
              <a:ext uri="{FF2B5EF4-FFF2-40B4-BE49-F238E27FC236}">
                <a16:creationId xmlns:a16="http://schemas.microsoft.com/office/drawing/2014/main" id="{50E8FD51-E6BD-0041-9F41-BF06FBF800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B915A4-2CB6-484A-B656-5E641D634B0D}"/>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318380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D599D-1973-E247-8EF3-1412C0242F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E680BD-E1D1-584A-AC1D-E0490DCC1B13}"/>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4" name="Footer Placeholder 3">
            <a:extLst>
              <a:ext uri="{FF2B5EF4-FFF2-40B4-BE49-F238E27FC236}">
                <a16:creationId xmlns:a16="http://schemas.microsoft.com/office/drawing/2014/main" id="{58C0CC76-AE2D-064E-97DF-D8AF045176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F1F8A6-47DB-EB49-9594-9F70C187795B}"/>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275918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9FA395-6019-4B4F-A61A-5426AB4A0F63}"/>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3" name="Footer Placeholder 2">
            <a:extLst>
              <a:ext uri="{FF2B5EF4-FFF2-40B4-BE49-F238E27FC236}">
                <a16:creationId xmlns:a16="http://schemas.microsoft.com/office/drawing/2014/main" id="{A6AEA5DC-00F7-0E41-B591-ABA5A4BC94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2D2D06-F9B5-0D48-B733-30FF51F39E54}"/>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188044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699EA-CFFA-6E45-A0EE-C0AC9DD3A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2ABCDD-BD9A-1E4D-A2CC-1AC4FE1DD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611982-0928-F744-99CC-58483F89A0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032CB-9014-2746-8234-C7942648A6EE}"/>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6" name="Footer Placeholder 5">
            <a:extLst>
              <a:ext uri="{FF2B5EF4-FFF2-40B4-BE49-F238E27FC236}">
                <a16:creationId xmlns:a16="http://schemas.microsoft.com/office/drawing/2014/main" id="{10182CCE-E0AA-9A45-A0D1-77E2EC9731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1B65D-6AD1-4641-AD02-34BA9020120F}"/>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40564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5B42-1580-7C4A-A204-DD521D2F2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B2DE51-1ED0-7241-94C1-F95D47A34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A759C1-717D-D846-B82F-3617C687A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5ABAD6-E1C7-834E-A379-6B4492DF3795}"/>
              </a:ext>
            </a:extLst>
          </p:cNvPr>
          <p:cNvSpPr>
            <a:spLocks noGrp="1"/>
          </p:cNvSpPr>
          <p:nvPr>
            <p:ph type="dt" sz="half" idx="10"/>
          </p:nvPr>
        </p:nvSpPr>
        <p:spPr/>
        <p:txBody>
          <a:bodyPr/>
          <a:lstStyle/>
          <a:p>
            <a:fld id="{05393569-7CC3-1845-88F1-E4D94EDA8A70}" type="datetimeFigureOut">
              <a:rPr lang="en-US" smtClean="0"/>
              <a:t>6/8/2021</a:t>
            </a:fld>
            <a:endParaRPr lang="en-US"/>
          </a:p>
        </p:txBody>
      </p:sp>
      <p:sp>
        <p:nvSpPr>
          <p:cNvPr id="6" name="Footer Placeholder 5">
            <a:extLst>
              <a:ext uri="{FF2B5EF4-FFF2-40B4-BE49-F238E27FC236}">
                <a16:creationId xmlns:a16="http://schemas.microsoft.com/office/drawing/2014/main" id="{A94E7B48-9A64-D844-B73A-1743BAB10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9246E-EFF9-144E-9EE1-080AEF0BB1EE}"/>
              </a:ext>
            </a:extLst>
          </p:cNvPr>
          <p:cNvSpPr>
            <a:spLocks noGrp="1"/>
          </p:cNvSpPr>
          <p:nvPr>
            <p:ph type="sldNum" sz="quarter" idx="12"/>
          </p:nvPr>
        </p:nvSpPr>
        <p:spPr/>
        <p:txBody>
          <a:bodyPr/>
          <a:lstStyle/>
          <a:p>
            <a:fld id="{CE535A2C-4413-2147-92F5-05447E883258}" type="slidenum">
              <a:rPr lang="en-US" smtClean="0"/>
              <a:t>‹#›</a:t>
            </a:fld>
            <a:endParaRPr lang="en-US"/>
          </a:p>
        </p:txBody>
      </p:sp>
    </p:spTree>
    <p:extLst>
      <p:ext uri="{BB962C8B-B14F-4D97-AF65-F5344CB8AC3E}">
        <p14:creationId xmlns:p14="http://schemas.microsoft.com/office/powerpoint/2010/main" val="27851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6A21EC-6311-D544-93A6-1FA498585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2A04EE-2858-8945-BD2E-DA30809D5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52B5F-BAC1-5549-BBE6-4E9B4F4F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93569-7CC3-1845-88F1-E4D94EDA8A70}" type="datetimeFigureOut">
              <a:rPr lang="en-US" smtClean="0"/>
              <a:t>6/8/2021</a:t>
            </a:fld>
            <a:endParaRPr lang="en-US"/>
          </a:p>
        </p:txBody>
      </p:sp>
      <p:sp>
        <p:nvSpPr>
          <p:cNvPr id="5" name="Footer Placeholder 4">
            <a:extLst>
              <a:ext uri="{FF2B5EF4-FFF2-40B4-BE49-F238E27FC236}">
                <a16:creationId xmlns:a16="http://schemas.microsoft.com/office/drawing/2014/main" id="{DE483614-E536-574D-8AC6-F81B44FFF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03CDBA-1ADF-F047-AE72-BE81BA2F8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35A2C-4413-2147-92F5-05447E883258}" type="slidenum">
              <a:rPr lang="en-US" smtClean="0"/>
              <a:t>‹#›</a:t>
            </a:fld>
            <a:endParaRPr lang="en-US"/>
          </a:p>
        </p:txBody>
      </p:sp>
    </p:spTree>
    <p:extLst>
      <p:ext uri="{BB962C8B-B14F-4D97-AF65-F5344CB8AC3E}">
        <p14:creationId xmlns:p14="http://schemas.microsoft.com/office/powerpoint/2010/main" val="3899644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C134EC-E405-AA4E-A2C9-EBDB248530F6}"/>
              </a:ext>
            </a:extLst>
          </p:cNvPr>
          <p:cNvSpPr txBox="1"/>
          <p:nvPr/>
        </p:nvSpPr>
        <p:spPr>
          <a:xfrm>
            <a:off x="0" y="268353"/>
            <a:ext cx="12192000" cy="3570208"/>
          </a:xfrm>
          <a:prstGeom prst="rect">
            <a:avLst/>
          </a:prstGeom>
          <a:noFill/>
        </p:spPr>
        <p:txBody>
          <a:bodyPr wrap="square" rtlCol="0">
            <a:spAutoFit/>
          </a:bodyPr>
          <a:lstStyle/>
          <a:p>
            <a:pPr algn="ctr"/>
            <a:r>
              <a:rPr lang="en-US" sz="6600" b="1" dirty="0"/>
              <a:t>Leading Social Justice in Your School </a:t>
            </a:r>
          </a:p>
          <a:p>
            <a:pPr algn="ctr"/>
            <a:r>
              <a:rPr lang="en-US" sz="4000" b="1" dirty="0"/>
              <a:t>Session 5: The Path Forward</a:t>
            </a:r>
            <a:endParaRPr lang="en-US" sz="4000" dirty="0"/>
          </a:p>
          <a:p>
            <a:endParaRPr lang="en-US" sz="3600" dirty="0"/>
          </a:p>
          <a:p>
            <a:endParaRPr lang="en-US" dirty="0"/>
          </a:p>
        </p:txBody>
      </p:sp>
      <p:sp>
        <p:nvSpPr>
          <p:cNvPr id="4" name="TextBox 3">
            <a:extLst>
              <a:ext uri="{FF2B5EF4-FFF2-40B4-BE49-F238E27FC236}">
                <a16:creationId xmlns:a16="http://schemas.microsoft.com/office/drawing/2014/main" id="{32D5AFCD-1DB3-1140-8D8E-9ECB6FC27447}"/>
              </a:ext>
            </a:extLst>
          </p:cNvPr>
          <p:cNvSpPr txBox="1"/>
          <p:nvPr/>
        </p:nvSpPr>
        <p:spPr>
          <a:xfrm>
            <a:off x="3937571" y="4065052"/>
            <a:ext cx="3998338" cy="1508105"/>
          </a:xfrm>
          <a:prstGeom prst="rect">
            <a:avLst/>
          </a:prstGeom>
          <a:noFill/>
        </p:spPr>
        <p:txBody>
          <a:bodyPr wrap="square" rtlCol="0">
            <a:spAutoFit/>
          </a:bodyPr>
          <a:lstStyle/>
          <a:p>
            <a:pPr algn="ctr"/>
            <a:endParaRPr lang="en-US" sz="3200" dirty="0"/>
          </a:p>
          <a:p>
            <a:pPr algn="ctr"/>
            <a:r>
              <a:rPr lang="en-US" sz="2800" dirty="0"/>
              <a:t>Designed and Lead by</a:t>
            </a:r>
          </a:p>
          <a:p>
            <a:pPr algn="ctr"/>
            <a:r>
              <a:rPr lang="en-US" sz="3200" b="1" dirty="0"/>
              <a:t>Dr. Omekongo Dibinga </a:t>
            </a:r>
          </a:p>
        </p:txBody>
      </p:sp>
      <p:pic>
        <p:nvPicPr>
          <p:cNvPr id="12290" name="Picture 2" descr="nassp">
            <a:extLst>
              <a:ext uri="{FF2B5EF4-FFF2-40B4-BE49-F238E27FC236}">
                <a16:creationId xmlns:a16="http://schemas.microsoft.com/office/drawing/2014/main" id="{E227907D-099E-FC47-AAED-ED63B3823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0347" y="4989529"/>
            <a:ext cx="1915428" cy="12537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aculty Profile: Omekongo Dibinga">
            <a:extLst>
              <a:ext uri="{FF2B5EF4-FFF2-40B4-BE49-F238E27FC236}">
                <a16:creationId xmlns:a16="http://schemas.microsoft.com/office/drawing/2014/main" id="{4DB7B4D6-5B17-45CF-9979-DD8F6215DA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593" y="3385819"/>
            <a:ext cx="2857500" cy="28575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35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242550-9DDB-46E8-B4C0-E319D01DCFCF}"/>
              </a:ext>
            </a:extLst>
          </p:cNvPr>
          <p:cNvSpPr txBox="1"/>
          <p:nvPr/>
        </p:nvSpPr>
        <p:spPr>
          <a:xfrm>
            <a:off x="966355" y="348391"/>
            <a:ext cx="10398674" cy="4854855"/>
          </a:xfrm>
          <a:prstGeom prst="rect">
            <a:avLst/>
          </a:prstGeom>
          <a:noFill/>
        </p:spPr>
        <p:txBody>
          <a:bodyPr wrap="square">
            <a:spAutoFit/>
          </a:bodyPr>
          <a:lstStyle/>
          <a:p>
            <a:pPr algn="ctr" eaLnBrk="0" fontAlgn="base" hangingPunct="0">
              <a:spcBef>
                <a:spcPct val="0"/>
              </a:spcBef>
              <a:spcAft>
                <a:spcPct val="0"/>
              </a:spcAft>
            </a:pPr>
            <a:r>
              <a:rPr lang="en-US" sz="4000" dirty="0">
                <a:latin typeface="Calibri" pitchFamily="34" charset="0"/>
                <a:ea typeface="Calibri" pitchFamily="34" charset="0"/>
                <a:cs typeface="Arial" pitchFamily="34" charset="0"/>
              </a:rPr>
              <a:t>What you </a:t>
            </a:r>
            <a:r>
              <a:rPr lang="en-US" sz="4000" b="1" i="1" dirty="0">
                <a:latin typeface="Calibri" pitchFamily="34" charset="0"/>
                <a:ea typeface="Calibri" pitchFamily="34" charset="0"/>
                <a:cs typeface="Arial" pitchFamily="34" charset="0"/>
              </a:rPr>
              <a:t>can do </a:t>
            </a:r>
            <a:r>
              <a:rPr lang="en-US" sz="4000" dirty="0">
                <a:latin typeface="Calibri" pitchFamily="34" charset="0"/>
                <a:ea typeface="Calibri" pitchFamily="34" charset="0"/>
                <a:cs typeface="Arial" pitchFamily="34" charset="0"/>
              </a:rPr>
              <a:t>(cont’d)</a:t>
            </a:r>
          </a:p>
          <a:p>
            <a:pPr eaLnBrk="0" fontAlgn="base" hangingPunct="0">
              <a:spcBef>
                <a:spcPct val="0"/>
              </a:spcBef>
              <a:spcAft>
                <a:spcPct val="0"/>
              </a:spcAft>
            </a:pPr>
            <a:endParaRPr lang="en-US" sz="2800" dirty="0">
              <a:latin typeface="Calibri" pitchFamily="34" charset="0"/>
              <a:ea typeface="Calibri" pitchFamily="34" charset="0"/>
              <a:cs typeface="Arial" pitchFamily="34" charset="0"/>
            </a:endParaRPr>
          </a:p>
          <a:p>
            <a:pPr marL="285750"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Questions: </a:t>
            </a:r>
          </a:p>
          <a:p>
            <a:pPr marL="742950" lvl="1"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What is really different about what you have already been teaching/leading vs. what you can no longer teach/lead? </a:t>
            </a:r>
          </a:p>
          <a:p>
            <a:pPr marL="742950" lvl="1"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Would it really be much different from what your school is already doing?</a:t>
            </a:r>
          </a:p>
        </p:txBody>
      </p:sp>
    </p:spTree>
    <p:extLst>
      <p:ext uri="{BB962C8B-B14F-4D97-AF65-F5344CB8AC3E}">
        <p14:creationId xmlns:p14="http://schemas.microsoft.com/office/powerpoint/2010/main" val="783347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59563603"/>
              </p:ext>
            </p:extLst>
          </p:nvPr>
        </p:nvGraphicFramePr>
        <p:xfrm>
          <a:off x="1" y="735290"/>
          <a:ext cx="12192000" cy="6122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 y="0"/>
            <a:ext cx="12192000" cy="646331"/>
          </a:xfrm>
          <a:prstGeom prst="rect">
            <a:avLst/>
          </a:prstGeom>
          <a:noFill/>
        </p:spPr>
        <p:txBody>
          <a:bodyPr wrap="square" rtlCol="0">
            <a:spAutoFit/>
          </a:bodyPr>
          <a:lstStyle/>
          <a:p>
            <a:pPr algn="ctr"/>
            <a:r>
              <a:rPr lang="en-US" sz="3600" dirty="0">
                <a:latin typeface="+mj-lt"/>
              </a:rPr>
              <a:t>MAEC Equity Audit Topics</a:t>
            </a:r>
          </a:p>
        </p:txBody>
      </p:sp>
    </p:spTree>
    <p:extLst>
      <p:ext uri="{BB962C8B-B14F-4D97-AF65-F5344CB8AC3E}">
        <p14:creationId xmlns:p14="http://schemas.microsoft.com/office/powerpoint/2010/main" val="25513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84F9-C67E-1B4F-B2AB-A6AA08B5A7E4}"/>
              </a:ext>
            </a:extLst>
          </p:cNvPr>
          <p:cNvSpPr>
            <a:spLocks noGrp="1"/>
          </p:cNvSpPr>
          <p:nvPr>
            <p:ph type="title"/>
          </p:nvPr>
        </p:nvSpPr>
        <p:spPr>
          <a:xfrm>
            <a:off x="838200" y="154379"/>
            <a:ext cx="10515600" cy="985653"/>
          </a:xfrm>
        </p:spPr>
        <p:txBody>
          <a:bodyPr>
            <a:normAutofit fontScale="90000"/>
          </a:bodyPr>
          <a:lstStyle/>
          <a:p>
            <a:pPr algn="ct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sz="5300" b="1" i="1" dirty="0">
                <a:latin typeface="Calibri" pitchFamily="34" charset="0"/>
                <a:ea typeface="Calibri" pitchFamily="34" charset="0"/>
                <a:cs typeface="TimesNewRoman,BoldItalic"/>
              </a:rPr>
              <a:t>Community Share</a:t>
            </a:r>
            <a:br>
              <a:rPr lang="en-US" b="1" i="1" dirty="0">
                <a:latin typeface="Calibri" pitchFamily="34" charset="0"/>
                <a:ea typeface="Calibri" pitchFamily="34" charset="0"/>
                <a:cs typeface="TimesNewRoman,BoldItalic"/>
              </a:rPr>
            </a:br>
            <a:br>
              <a:rPr lang="en-US" b="1" i="1" dirty="0">
                <a:latin typeface="Calibri" pitchFamily="34" charset="0"/>
                <a:ea typeface="Calibri" pitchFamily="34" charset="0"/>
                <a:cs typeface="TimesNewRoman,BoldItalic"/>
              </a:rPr>
            </a:br>
            <a:r>
              <a:rPr lang="en-US" sz="4000" b="1" i="1" dirty="0">
                <a:latin typeface="Calibri" pitchFamily="34" charset="0"/>
                <a:ea typeface="Calibri" pitchFamily="34" charset="0"/>
                <a:cs typeface="TimesNewRoman,BoldItalic"/>
              </a:rPr>
              <a:t>We will take volunteers who would like to share their thoughts on the MAEC social justice audit activity before going into our breakout groups.</a:t>
            </a:r>
            <a:br>
              <a:rPr lang="en-US" sz="4000" b="1" dirty="0"/>
            </a:br>
            <a:endParaRPr lang="en-US" sz="4000" b="1" dirty="0"/>
          </a:p>
        </p:txBody>
      </p:sp>
    </p:spTree>
    <p:extLst>
      <p:ext uri="{BB962C8B-B14F-4D97-AF65-F5344CB8AC3E}">
        <p14:creationId xmlns:p14="http://schemas.microsoft.com/office/powerpoint/2010/main" val="293880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0" y="365125"/>
            <a:ext cx="12192000" cy="1325563"/>
          </a:xfrm>
        </p:spPr>
        <p:txBody>
          <a:bodyPr anchor="ctr">
            <a:noAutofit/>
          </a:bodyPr>
          <a:lstStyle/>
          <a:p>
            <a:pPr algn="ctr" eaLnBrk="1" hangingPunct="1"/>
            <a:r>
              <a:rPr lang="en-US" sz="4800" dirty="0">
                <a:ea typeface="ＭＳ Ｐゴシック" pitchFamily="34" charset="-128"/>
              </a:rPr>
              <a:t>Breakout</a:t>
            </a:r>
          </a:p>
        </p:txBody>
      </p:sp>
      <p:sp>
        <p:nvSpPr>
          <p:cNvPr id="118787" name="Rectangle 3"/>
          <p:cNvSpPr>
            <a:spLocks noGrp="1" noChangeArrowheads="1"/>
          </p:cNvSpPr>
          <p:nvPr>
            <p:ph type="body" idx="4294967295"/>
          </p:nvPr>
        </p:nvSpPr>
        <p:spPr>
          <a:xfrm>
            <a:off x="838200" y="1344363"/>
            <a:ext cx="10515600" cy="4351338"/>
          </a:xfrm>
        </p:spPr>
        <p:txBody>
          <a:bodyPr>
            <a:normAutofit fontScale="92500" lnSpcReduction="20000"/>
          </a:bodyPr>
          <a:lstStyle/>
          <a:p>
            <a:pPr marL="0" indent="0" eaLnBrk="1" hangingPunct="1">
              <a:buNone/>
            </a:pPr>
            <a:endParaRPr lang="en-US" sz="2400" dirty="0">
              <a:ea typeface="ＭＳ Ｐゴシック" pitchFamily="34" charset="-128"/>
            </a:endParaRPr>
          </a:p>
          <a:p>
            <a:pPr marL="457200" lvl="1" indent="0" eaLnBrk="1" hangingPunct="1">
              <a:buNone/>
            </a:pPr>
            <a:r>
              <a:rPr lang="en-US" dirty="0">
                <a:ea typeface="ＭＳ Ｐゴシック" pitchFamily="34" charset="-128"/>
              </a:rPr>
              <a:t>Use this breakout session to do a deeper dive into what this activity was like with some of the following prompts:</a:t>
            </a:r>
          </a:p>
          <a:p>
            <a:pPr marL="457200" lvl="1" indent="0" eaLnBrk="1" hangingPunct="1">
              <a:buNone/>
            </a:pPr>
            <a:endParaRPr lang="en-US" dirty="0">
              <a:ea typeface="ＭＳ Ｐゴシック" pitchFamily="34" charset="-128"/>
            </a:endParaRPr>
          </a:p>
          <a:p>
            <a:pPr lvl="1" eaLnBrk="1" hangingPunct="1"/>
            <a:r>
              <a:rPr lang="en-US" sz="2600" dirty="0">
                <a:ea typeface="ＭＳ Ｐゴシック" pitchFamily="34" charset="-128"/>
              </a:rPr>
              <a:t>Were you able to start or complete any section(s) of the audit?</a:t>
            </a:r>
          </a:p>
          <a:p>
            <a:pPr lvl="1" eaLnBrk="1" hangingPunct="1"/>
            <a:r>
              <a:rPr lang="en-US" sz="2600" dirty="0">
                <a:ea typeface="ＭＳ Ｐゴシック" pitchFamily="34" charset="-128"/>
              </a:rPr>
              <a:t>Were you nervous about even starting the audit?</a:t>
            </a:r>
          </a:p>
          <a:p>
            <a:pPr lvl="1" eaLnBrk="1" hangingPunct="1"/>
            <a:r>
              <a:rPr lang="en-US" sz="2600" dirty="0">
                <a:ea typeface="ＭＳ Ｐゴシック" pitchFamily="34" charset="-128"/>
              </a:rPr>
              <a:t>Was there pushback from your team?</a:t>
            </a:r>
          </a:p>
          <a:p>
            <a:pPr lvl="1" eaLnBrk="1" hangingPunct="1"/>
            <a:r>
              <a:rPr lang="en-US" sz="2600" dirty="0">
                <a:ea typeface="ＭＳ Ｐゴシック" pitchFamily="34" charset="-128"/>
              </a:rPr>
              <a:t>Was there pushback from you?</a:t>
            </a:r>
          </a:p>
          <a:p>
            <a:pPr lvl="1" eaLnBrk="1" hangingPunct="1"/>
            <a:r>
              <a:rPr lang="en-US" sz="2600" dirty="0">
                <a:ea typeface="ＭＳ Ｐゴシック" pitchFamily="34" charset="-128"/>
              </a:rPr>
              <a:t>Were there any “aha” moments for you or your team?</a:t>
            </a:r>
          </a:p>
          <a:p>
            <a:pPr lvl="1" eaLnBrk="1" hangingPunct="1"/>
            <a:r>
              <a:rPr lang="en-US" sz="2600" dirty="0">
                <a:ea typeface="ＭＳ Ｐゴシック" pitchFamily="34" charset="-128"/>
              </a:rPr>
              <a:t>What are your thoughts about completing the rest of this audit with your team?</a:t>
            </a:r>
          </a:p>
          <a:p>
            <a:pPr lvl="1" eaLnBrk="1" hangingPunct="1"/>
            <a:r>
              <a:rPr lang="en-US" sz="2600" dirty="0">
                <a:ea typeface="ＭＳ Ｐゴシック" pitchFamily="34" charset="-128"/>
              </a:rPr>
              <a:t>Will you consider having others on your team like faculty, students, or parents?</a:t>
            </a:r>
          </a:p>
          <a:p>
            <a:pPr lvl="1" eaLnBrk="1" hangingPunct="1"/>
            <a:r>
              <a:rPr lang="en-US" sz="2600" dirty="0">
                <a:ea typeface="ＭＳ Ｐゴシック" pitchFamily="34" charset="-128"/>
              </a:rPr>
              <a:t>How might you use the audit results to plan your path forward?</a:t>
            </a:r>
          </a:p>
        </p:txBody>
      </p:sp>
    </p:spTree>
    <p:extLst>
      <p:ext uri="{BB962C8B-B14F-4D97-AF65-F5344CB8AC3E}">
        <p14:creationId xmlns:p14="http://schemas.microsoft.com/office/powerpoint/2010/main" val="308392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Effect transition="in" filter="dissolve">
                                      <p:cBhvr>
                                        <p:cTn id="7" dur="2000"/>
                                        <p:tgtEl>
                                          <p:spTgt spid="118787">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8787">
                                            <p:txEl>
                                              <p:pRg st="3" end="3"/>
                                            </p:txEl>
                                          </p:spTgt>
                                        </p:tgtEl>
                                        <p:attrNameLst>
                                          <p:attrName>style.visibility</p:attrName>
                                        </p:attrNameLst>
                                      </p:cBhvr>
                                      <p:to>
                                        <p:strVal val="visible"/>
                                      </p:to>
                                    </p:set>
                                    <p:animEffect transition="in" filter="dissolve">
                                      <p:cBhvr>
                                        <p:cTn id="10" dur="2000"/>
                                        <p:tgtEl>
                                          <p:spTgt spid="118787">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8787">
                                            <p:txEl>
                                              <p:pRg st="4" end="4"/>
                                            </p:txEl>
                                          </p:spTgt>
                                        </p:tgtEl>
                                        <p:attrNameLst>
                                          <p:attrName>style.visibility</p:attrName>
                                        </p:attrNameLst>
                                      </p:cBhvr>
                                      <p:to>
                                        <p:strVal val="visible"/>
                                      </p:to>
                                    </p:set>
                                    <p:animEffect transition="in" filter="dissolve">
                                      <p:cBhvr>
                                        <p:cTn id="13" dur="2000"/>
                                        <p:tgtEl>
                                          <p:spTgt spid="118787">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8787">
                                            <p:txEl>
                                              <p:pRg st="5" end="5"/>
                                            </p:txEl>
                                          </p:spTgt>
                                        </p:tgtEl>
                                        <p:attrNameLst>
                                          <p:attrName>style.visibility</p:attrName>
                                        </p:attrNameLst>
                                      </p:cBhvr>
                                      <p:to>
                                        <p:strVal val="visible"/>
                                      </p:to>
                                    </p:set>
                                    <p:animEffect transition="in" filter="dissolve">
                                      <p:cBhvr>
                                        <p:cTn id="16" dur="2000"/>
                                        <p:tgtEl>
                                          <p:spTgt spid="118787">
                                            <p:txEl>
                                              <p:pRg st="5" end="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8787">
                                            <p:txEl>
                                              <p:pRg st="6" end="6"/>
                                            </p:txEl>
                                          </p:spTgt>
                                        </p:tgtEl>
                                        <p:attrNameLst>
                                          <p:attrName>style.visibility</p:attrName>
                                        </p:attrNameLst>
                                      </p:cBhvr>
                                      <p:to>
                                        <p:strVal val="visible"/>
                                      </p:to>
                                    </p:set>
                                    <p:animEffect transition="in" filter="dissolve">
                                      <p:cBhvr>
                                        <p:cTn id="19" dur="2000"/>
                                        <p:tgtEl>
                                          <p:spTgt spid="118787">
                                            <p:txEl>
                                              <p:pRg st="6" end="6"/>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18787">
                                            <p:txEl>
                                              <p:pRg st="7" end="7"/>
                                            </p:txEl>
                                          </p:spTgt>
                                        </p:tgtEl>
                                        <p:attrNameLst>
                                          <p:attrName>style.visibility</p:attrName>
                                        </p:attrNameLst>
                                      </p:cBhvr>
                                      <p:to>
                                        <p:strVal val="visible"/>
                                      </p:to>
                                    </p:set>
                                    <p:animEffect transition="in" filter="dissolve">
                                      <p:cBhvr>
                                        <p:cTn id="22" dur="2000"/>
                                        <p:tgtEl>
                                          <p:spTgt spid="118787">
                                            <p:txEl>
                                              <p:pRg st="7" end="7"/>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118787">
                                            <p:txEl>
                                              <p:pRg st="8" end="8"/>
                                            </p:txEl>
                                          </p:spTgt>
                                        </p:tgtEl>
                                        <p:attrNameLst>
                                          <p:attrName>style.visibility</p:attrName>
                                        </p:attrNameLst>
                                      </p:cBhvr>
                                      <p:to>
                                        <p:strVal val="visible"/>
                                      </p:to>
                                    </p:set>
                                    <p:animEffect transition="in" filter="dissolve">
                                      <p:cBhvr>
                                        <p:cTn id="25" dur="2000"/>
                                        <p:tgtEl>
                                          <p:spTgt spid="118787">
                                            <p:txEl>
                                              <p:pRg st="8" end="8"/>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118787">
                                            <p:txEl>
                                              <p:pRg st="9" end="9"/>
                                            </p:txEl>
                                          </p:spTgt>
                                        </p:tgtEl>
                                        <p:attrNameLst>
                                          <p:attrName>style.visibility</p:attrName>
                                        </p:attrNameLst>
                                      </p:cBhvr>
                                      <p:to>
                                        <p:strVal val="visible"/>
                                      </p:to>
                                    </p:set>
                                    <p:animEffect transition="in" filter="dissolve">
                                      <p:cBhvr>
                                        <p:cTn id="28" dur="2000"/>
                                        <p:tgtEl>
                                          <p:spTgt spid="118787">
                                            <p:txEl>
                                              <p:pRg st="9" end="9"/>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118787">
                                            <p:txEl>
                                              <p:pRg st="10" end="10"/>
                                            </p:txEl>
                                          </p:spTgt>
                                        </p:tgtEl>
                                        <p:attrNameLst>
                                          <p:attrName>style.visibility</p:attrName>
                                        </p:attrNameLst>
                                      </p:cBhvr>
                                      <p:to>
                                        <p:strVal val="visible"/>
                                      </p:to>
                                    </p:set>
                                    <p:animEffect transition="in" filter="dissolve">
                                      <p:cBhvr>
                                        <p:cTn id="31" dur="2000"/>
                                        <p:tgtEl>
                                          <p:spTgt spid="1187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From Audit to Action</a:t>
            </a:r>
          </a:p>
        </p:txBody>
      </p:sp>
      <p:sp>
        <p:nvSpPr>
          <p:cNvPr id="3" name="Content Placeholder 2"/>
          <p:cNvSpPr>
            <a:spLocks noGrp="1"/>
          </p:cNvSpPr>
          <p:nvPr>
            <p:ph idx="1"/>
          </p:nvPr>
        </p:nvSpPr>
        <p:spPr>
          <a:xfrm>
            <a:off x="838200" y="1607416"/>
            <a:ext cx="10515600" cy="4351338"/>
          </a:xfrm>
        </p:spPr>
        <p:txBody>
          <a:bodyPr>
            <a:normAutofit/>
          </a:bodyPr>
          <a:lstStyle/>
          <a:p>
            <a:pPr marL="0" indent="0">
              <a:buNone/>
            </a:pPr>
            <a:endParaRPr lang="en-US" dirty="0"/>
          </a:p>
          <a:p>
            <a:r>
              <a:rPr lang="en-US" dirty="0"/>
              <a:t>Our focus now will be on steps going forward beyond today.</a:t>
            </a:r>
          </a:p>
          <a:p>
            <a:r>
              <a:rPr lang="en-US" dirty="0"/>
              <a:t>We will spend some time breaking down an action planning document that you will be able to use indefinitely.</a:t>
            </a:r>
          </a:p>
          <a:p>
            <a:r>
              <a:rPr lang="en-US" dirty="0"/>
              <a:t>The goal of this activity is to create a living document focused on strategic planning and accountability.</a:t>
            </a:r>
          </a:p>
          <a:p>
            <a:r>
              <a:rPr lang="en-US" dirty="0"/>
              <a:t>Let’s action plan!</a:t>
            </a:r>
          </a:p>
          <a:p>
            <a:endParaRPr lang="en-US" dirty="0"/>
          </a:p>
        </p:txBody>
      </p:sp>
    </p:spTree>
    <p:extLst>
      <p:ext uri="{BB962C8B-B14F-4D97-AF65-F5344CB8AC3E}">
        <p14:creationId xmlns:p14="http://schemas.microsoft.com/office/powerpoint/2010/main" val="1270716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0" y="365125"/>
            <a:ext cx="12192000" cy="1325563"/>
          </a:xfrm>
        </p:spPr>
        <p:txBody>
          <a:bodyPr anchor="ctr">
            <a:noAutofit/>
          </a:bodyPr>
          <a:lstStyle/>
          <a:p>
            <a:pPr algn="ctr" eaLnBrk="1" hangingPunct="1"/>
            <a:r>
              <a:rPr lang="en-US" sz="4800" dirty="0">
                <a:ea typeface="ＭＳ Ｐゴシック" pitchFamily="34" charset="-128"/>
              </a:rPr>
              <a:t>Breakout</a:t>
            </a:r>
          </a:p>
        </p:txBody>
      </p:sp>
      <p:sp>
        <p:nvSpPr>
          <p:cNvPr id="118787" name="Rectangle 3"/>
          <p:cNvSpPr>
            <a:spLocks noGrp="1" noChangeArrowheads="1"/>
          </p:cNvSpPr>
          <p:nvPr>
            <p:ph type="body" idx="4294967295"/>
          </p:nvPr>
        </p:nvSpPr>
        <p:spPr/>
        <p:txBody>
          <a:bodyPr/>
          <a:lstStyle/>
          <a:p>
            <a:pPr marL="0" indent="0" eaLnBrk="1" hangingPunct="1">
              <a:buNone/>
            </a:pPr>
            <a:endParaRPr lang="en-US" sz="2400" dirty="0">
              <a:ea typeface="ＭＳ Ｐゴシック" pitchFamily="34" charset="-128"/>
            </a:endParaRPr>
          </a:p>
          <a:p>
            <a:pPr lvl="1" eaLnBrk="1" hangingPunct="1"/>
            <a:r>
              <a:rPr lang="en-US" dirty="0">
                <a:ea typeface="ＭＳ Ｐゴシック" pitchFamily="34" charset="-128"/>
              </a:rPr>
              <a:t>In our final breakout, discuss your action plan with some potential prompts including:</a:t>
            </a:r>
          </a:p>
          <a:p>
            <a:pPr lvl="1"/>
            <a:r>
              <a:rPr lang="en-US" dirty="0">
                <a:ea typeface="ＭＳ Ｐゴシック" pitchFamily="34" charset="-128"/>
              </a:rPr>
              <a:t>What are three potential issues you would like to address? How might you use your audit results to inform your selection?</a:t>
            </a:r>
          </a:p>
          <a:p>
            <a:pPr lvl="1" eaLnBrk="1" hangingPunct="1"/>
            <a:r>
              <a:rPr lang="en-US" dirty="0">
                <a:ea typeface="ＭＳ Ｐゴシック" pitchFamily="34" charset="-128"/>
              </a:rPr>
              <a:t>Who will you incorporate on your action plan team?</a:t>
            </a:r>
          </a:p>
          <a:p>
            <a:pPr lvl="1" eaLnBrk="1" hangingPunct="1"/>
            <a:r>
              <a:rPr lang="en-US" dirty="0">
                <a:ea typeface="ＭＳ Ｐゴシック" pitchFamily="34" charset="-128"/>
              </a:rPr>
              <a:t>Which step do you think will be hardest for your team?</a:t>
            </a:r>
          </a:p>
          <a:p>
            <a:pPr lvl="1" eaLnBrk="1" hangingPunct="1"/>
            <a:r>
              <a:rPr lang="en-US" dirty="0">
                <a:ea typeface="ＭＳ Ｐゴシック" pitchFamily="34" charset="-128"/>
              </a:rPr>
              <a:t>With an action plan centered around social justice and equity, are you concerned about potential stakeholders who could be against this work?</a:t>
            </a:r>
          </a:p>
          <a:p>
            <a:pPr lvl="1" eaLnBrk="1" hangingPunct="1"/>
            <a:r>
              <a:rPr lang="en-US" dirty="0">
                <a:ea typeface="ＭＳ Ｐゴシック" pitchFamily="34" charset="-128"/>
              </a:rPr>
              <a:t>How will you deal with them?</a:t>
            </a:r>
          </a:p>
        </p:txBody>
      </p:sp>
    </p:spTree>
    <p:extLst>
      <p:ext uri="{BB962C8B-B14F-4D97-AF65-F5344CB8AC3E}">
        <p14:creationId xmlns:p14="http://schemas.microsoft.com/office/powerpoint/2010/main" val="83786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Effect transition="in" filter="dissolve">
                                      <p:cBhvr>
                                        <p:cTn id="7" dur="2000"/>
                                        <p:tgtEl>
                                          <p:spTgt spid="118787">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8787">
                                            <p:txEl>
                                              <p:pRg st="2" end="2"/>
                                            </p:txEl>
                                          </p:spTgt>
                                        </p:tgtEl>
                                        <p:attrNameLst>
                                          <p:attrName>style.visibility</p:attrName>
                                        </p:attrNameLst>
                                      </p:cBhvr>
                                      <p:to>
                                        <p:strVal val="visible"/>
                                      </p:to>
                                    </p:set>
                                    <p:animEffect transition="in" filter="dissolve">
                                      <p:cBhvr>
                                        <p:cTn id="10" dur="2000"/>
                                        <p:tgtEl>
                                          <p:spTgt spid="118787">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8787">
                                            <p:txEl>
                                              <p:pRg st="3" end="3"/>
                                            </p:txEl>
                                          </p:spTgt>
                                        </p:tgtEl>
                                        <p:attrNameLst>
                                          <p:attrName>style.visibility</p:attrName>
                                        </p:attrNameLst>
                                      </p:cBhvr>
                                      <p:to>
                                        <p:strVal val="visible"/>
                                      </p:to>
                                    </p:set>
                                    <p:animEffect transition="in" filter="dissolve">
                                      <p:cBhvr>
                                        <p:cTn id="13" dur="2000"/>
                                        <p:tgtEl>
                                          <p:spTgt spid="118787">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8787">
                                            <p:txEl>
                                              <p:pRg st="4" end="4"/>
                                            </p:txEl>
                                          </p:spTgt>
                                        </p:tgtEl>
                                        <p:attrNameLst>
                                          <p:attrName>style.visibility</p:attrName>
                                        </p:attrNameLst>
                                      </p:cBhvr>
                                      <p:to>
                                        <p:strVal val="visible"/>
                                      </p:to>
                                    </p:set>
                                    <p:animEffect transition="in" filter="dissolve">
                                      <p:cBhvr>
                                        <p:cTn id="16" dur="2000"/>
                                        <p:tgtEl>
                                          <p:spTgt spid="118787">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8787">
                                            <p:txEl>
                                              <p:pRg st="5" end="5"/>
                                            </p:txEl>
                                          </p:spTgt>
                                        </p:tgtEl>
                                        <p:attrNameLst>
                                          <p:attrName>style.visibility</p:attrName>
                                        </p:attrNameLst>
                                      </p:cBhvr>
                                      <p:to>
                                        <p:strVal val="visible"/>
                                      </p:to>
                                    </p:set>
                                    <p:animEffect transition="in" filter="dissolve">
                                      <p:cBhvr>
                                        <p:cTn id="19" dur="2000"/>
                                        <p:tgtEl>
                                          <p:spTgt spid="118787">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18787">
                                            <p:txEl>
                                              <p:pRg st="6" end="6"/>
                                            </p:txEl>
                                          </p:spTgt>
                                        </p:tgtEl>
                                        <p:attrNameLst>
                                          <p:attrName>style.visibility</p:attrName>
                                        </p:attrNameLst>
                                      </p:cBhvr>
                                      <p:to>
                                        <p:strVal val="visible"/>
                                      </p:to>
                                    </p:set>
                                    <p:animEffect transition="in" filter="dissolve">
                                      <p:cBhvr>
                                        <p:cTn id="22" dur="2000"/>
                                        <p:tgtEl>
                                          <p:spTgt spid="118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177"/>
            <a:ext cx="10515600" cy="892175"/>
          </a:xfrm>
        </p:spPr>
        <p:txBody>
          <a:bodyPr/>
          <a:lstStyle/>
          <a:p>
            <a:pPr algn="ctr"/>
            <a:r>
              <a:rPr lang="en-US" dirty="0"/>
              <a:t>Share-out &amp; Next Steps</a:t>
            </a:r>
          </a:p>
        </p:txBody>
      </p:sp>
      <p:sp>
        <p:nvSpPr>
          <p:cNvPr id="5" name="Content Placeholder 4"/>
          <p:cNvSpPr>
            <a:spLocks noGrp="1"/>
          </p:cNvSpPr>
          <p:nvPr>
            <p:ph sz="half" idx="4294967295"/>
          </p:nvPr>
        </p:nvSpPr>
        <p:spPr>
          <a:xfrm>
            <a:off x="0" y="5631873"/>
            <a:ext cx="12192000" cy="1212561"/>
          </a:xfrm>
        </p:spPr>
        <p:txBody>
          <a:bodyPr>
            <a:normAutofit/>
          </a:bodyPr>
          <a:lstStyle/>
          <a:p>
            <a:pPr marL="0" indent="0" algn="ctr">
              <a:buNone/>
            </a:pPr>
            <a:r>
              <a:rPr lang="en-US" sz="3600" b="1" dirty="0">
                <a:solidFill>
                  <a:srgbClr val="C00000"/>
                </a:solidFill>
              </a:rPr>
              <a:t>Summer Check In? Yes or No</a:t>
            </a:r>
          </a:p>
        </p:txBody>
      </p:sp>
      <p:pic>
        <p:nvPicPr>
          <p:cNvPr id="6" name="Picture 5"/>
          <p:cNvPicPr>
            <a:picLocks noChangeAspect="1"/>
          </p:cNvPicPr>
          <p:nvPr/>
        </p:nvPicPr>
        <p:blipFill>
          <a:blip r:embed="rId2"/>
          <a:stretch>
            <a:fillRect/>
          </a:stretch>
        </p:blipFill>
        <p:spPr>
          <a:xfrm>
            <a:off x="2313709" y="976325"/>
            <a:ext cx="7564582" cy="4257518"/>
          </a:xfrm>
          <a:prstGeom prst="rect">
            <a:avLst/>
          </a:prstGeom>
        </p:spPr>
      </p:pic>
    </p:spTree>
    <p:extLst>
      <p:ext uri="{BB962C8B-B14F-4D97-AF65-F5344CB8AC3E}">
        <p14:creationId xmlns:p14="http://schemas.microsoft.com/office/powerpoint/2010/main" val="3528470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581151" y="495300"/>
            <a:ext cx="9029701" cy="5867400"/>
            <a:chOff x="360" y="264"/>
            <a:chExt cx="19440" cy="11520"/>
          </a:xfrm>
        </p:grpSpPr>
        <p:sp>
          <p:nvSpPr>
            <p:cNvPr id="3" name="Text Box 69"/>
            <p:cNvSpPr txBox="1">
              <a:spLocks noChangeArrowheads="1"/>
            </p:cNvSpPr>
            <p:nvPr/>
          </p:nvSpPr>
          <p:spPr bwMode="auto">
            <a:xfrm>
              <a:off x="7740" y="4764"/>
              <a:ext cx="6300" cy="3960"/>
            </a:xfrm>
            <a:prstGeom prst="rect">
              <a:avLst/>
            </a:prstGeom>
            <a:solidFill>
              <a:srgbClr val="FFFFFF"/>
            </a:solidFill>
            <a:ln w="57150">
              <a:solidFill>
                <a:srgbClr val="000000"/>
              </a:solid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pPr algn="ctr"/>
              <a:r>
                <a:rPr lang="en-US" sz="2200" dirty="0">
                  <a:latin typeface="Comic Sans MS" pitchFamily="66" charset="0"/>
                </a:rPr>
                <a:t> </a:t>
              </a:r>
              <a:r>
                <a:rPr lang="en-US" sz="1600" dirty="0">
                  <a:latin typeface="Comic Sans MS" pitchFamily="66" charset="0"/>
                </a:rPr>
                <a:t>R</a:t>
              </a:r>
              <a:r>
                <a:rPr lang="en-US" sz="1800" dirty="0">
                  <a:latin typeface="Comic Sans MS" pitchFamily="66" charset="0"/>
                </a:rPr>
                <a:t>eflections on my role.</a:t>
              </a:r>
              <a:endParaRPr lang="en-US" dirty="0"/>
            </a:p>
          </p:txBody>
        </p:sp>
        <p:sp>
          <p:nvSpPr>
            <p:cNvPr id="4" name="AutoShape 70"/>
            <p:cNvSpPr>
              <a:spLocks noChangeArrowheads="1"/>
            </p:cNvSpPr>
            <p:nvPr/>
          </p:nvSpPr>
          <p:spPr bwMode="auto">
            <a:xfrm>
              <a:off x="360" y="432"/>
              <a:ext cx="9000" cy="6660"/>
            </a:xfrm>
            <a:prstGeom prst="cloudCallout">
              <a:avLst>
                <a:gd name="adj1" fmla="val 56699"/>
                <a:gd name="adj2" fmla="val 11259"/>
              </a:avLst>
            </a:prstGeom>
            <a:solidFill>
              <a:srgbClr val="FFFFFF"/>
            </a:solidFill>
            <a:ln w="9525">
              <a:solidFill>
                <a:srgbClr val="000000"/>
              </a:solidFill>
              <a:round/>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endParaRPr lang="en-US"/>
            </a:p>
          </p:txBody>
        </p:sp>
        <p:sp>
          <p:nvSpPr>
            <p:cNvPr id="5" name="Text Box 71"/>
            <p:cNvSpPr txBox="1">
              <a:spLocks noChangeArrowheads="1"/>
            </p:cNvSpPr>
            <p:nvPr/>
          </p:nvSpPr>
          <p:spPr bwMode="auto">
            <a:xfrm>
              <a:off x="1725" y="1401"/>
              <a:ext cx="6894" cy="540"/>
            </a:xfrm>
            <a:prstGeom prst="rect">
              <a:avLst/>
            </a:prstGeom>
            <a:solidFill>
              <a:srgbClr val="FFFFFF"/>
            </a:solidFill>
            <a:ln w="9525">
              <a:no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r>
                <a:rPr lang="en-US" sz="1400" dirty="0">
                  <a:latin typeface="Tahoma" pitchFamily="34" charset="0"/>
                </a:rPr>
                <a:t>What are the implications for me in my role?</a:t>
              </a:r>
              <a:endParaRPr lang="en-US" sz="1400" dirty="0"/>
            </a:p>
          </p:txBody>
        </p:sp>
        <p:sp>
          <p:nvSpPr>
            <p:cNvPr id="6" name="AutoShape 72"/>
            <p:cNvSpPr>
              <a:spLocks noChangeArrowheads="1"/>
            </p:cNvSpPr>
            <p:nvPr/>
          </p:nvSpPr>
          <p:spPr bwMode="auto">
            <a:xfrm>
              <a:off x="13140" y="7104"/>
              <a:ext cx="6660" cy="4680"/>
            </a:xfrm>
            <a:prstGeom prst="wedgeRectCallout">
              <a:avLst>
                <a:gd name="adj1" fmla="val -38273"/>
                <a:gd name="adj2" fmla="val -75620"/>
              </a:avLst>
            </a:pr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endParaRPr lang="en-US"/>
            </a:p>
          </p:txBody>
        </p:sp>
        <p:sp>
          <p:nvSpPr>
            <p:cNvPr id="7" name="Text Box 73"/>
            <p:cNvSpPr txBox="1">
              <a:spLocks noChangeArrowheads="1"/>
            </p:cNvSpPr>
            <p:nvPr/>
          </p:nvSpPr>
          <p:spPr bwMode="auto">
            <a:xfrm>
              <a:off x="13185" y="7158"/>
              <a:ext cx="6435" cy="834"/>
            </a:xfrm>
            <a:prstGeom prst="rect">
              <a:avLst/>
            </a:prstGeom>
            <a:solidFill>
              <a:srgbClr val="FFFFFF"/>
            </a:solidFill>
            <a:ln w="9525">
              <a:no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r>
                <a:rPr lang="en-US" sz="1400" dirty="0">
                  <a:latin typeface="Tahoma" pitchFamily="34" charset="0"/>
                </a:rPr>
                <a:t>Challenges I face with respect to social justice &amp; equity in schools are…</a:t>
              </a:r>
            </a:p>
            <a:p>
              <a:endParaRPr lang="en-US" sz="1400" dirty="0">
                <a:latin typeface="Tahoma" pitchFamily="34" charset="0"/>
              </a:endParaRPr>
            </a:p>
            <a:p>
              <a:endParaRPr lang="en-US" sz="1400" dirty="0">
                <a:latin typeface="Tahoma" pitchFamily="34" charset="0"/>
              </a:endParaRPr>
            </a:p>
            <a:p>
              <a:endParaRPr lang="en-US" sz="1400" dirty="0">
                <a:latin typeface="Tahoma" pitchFamily="34" charset="0"/>
              </a:endParaRPr>
            </a:p>
            <a:p>
              <a:r>
                <a:rPr lang="en-US" sz="1400" dirty="0">
                  <a:latin typeface="Tahoma" pitchFamily="34" charset="0"/>
                </a:rPr>
                <a:t>Therefore, I will…</a:t>
              </a:r>
              <a:endParaRPr lang="en-US" sz="1400" dirty="0"/>
            </a:p>
          </p:txBody>
        </p:sp>
        <p:sp>
          <p:nvSpPr>
            <p:cNvPr id="8" name="AutoShape 74"/>
            <p:cNvSpPr>
              <a:spLocks noChangeArrowheads="1"/>
            </p:cNvSpPr>
            <p:nvPr/>
          </p:nvSpPr>
          <p:spPr bwMode="auto">
            <a:xfrm>
              <a:off x="11880" y="264"/>
              <a:ext cx="7920" cy="4500"/>
            </a:xfrm>
            <a:prstGeom prst="wedgeEllipseCallout">
              <a:avLst>
                <a:gd name="adj1" fmla="val -34343"/>
                <a:gd name="adj2" fmla="val 56287"/>
              </a:avLst>
            </a:pr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endParaRPr lang="en-US"/>
            </a:p>
          </p:txBody>
        </p:sp>
        <p:sp>
          <p:nvSpPr>
            <p:cNvPr id="9" name="Text Box 75"/>
            <p:cNvSpPr txBox="1">
              <a:spLocks noChangeArrowheads="1"/>
            </p:cNvSpPr>
            <p:nvPr/>
          </p:nvSpPr>
          <p:spPr bwMode="auto">
            <a:xfrm>
              <a:off x="12978" y="984"/>
              <a:ext cx="5562" cy="528"/>
            </a:xfrm>
            <a:prstGeom prst="rect">
              <a:avLst/>
            </a:prstGeom>
            <a:solidFill>
              <a:srgbClr val="FFFFFF"/>
            </a:solidFill>
            <a:ln w="9525">
              <a:no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r>
                <a:rPr lang="en-US" sz="1400" dirty="0">
                  <a:latin typeface="Tahoma" pitchFamily="34" charset="0"/>
                </a:rPr>
                <a:t>Hearing this information makes me think…</a:t>
              </a:r>
              <a:endParaRPr lang="en-US" sz="1400" dirty="0"/>
            </a:p>
          </p:txBody>
        </p:sp>
        <p:sp>
          <p:nvSpPr>
            <p:cNvPr id="10" name="AutoShape 76"/>
            <p:cNvSpPr>
              <a:spLocks noChangeArrowheads="1"/>
            </p:cNvSpPr>
            <p:nvPr/>
          </p:nvSpPr>
          <p:spPr bwMode="auto">
            <a:xfrm>
              <a:off x="540" y="7824"/>
              <a:ext cx="8820" cy="3960"/>
            </a:xfrm>
            <a:prstGeom prst="wedgeRoundRectCallout">
              <a:avLst>
                <a:gd name="adj1" fmla="val 34421"/>
                <a:gd name="adj2" fmla="val -74468"/>
                <a:gd name="adj3" fmla="val 16667"/>
              </a:avLst>
            </a:pr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endParaRPr lang="en-US"/>
            </a:p>
          </p:txBody>
        </p:sp>
        <p:sp>
          <p:nvSpPr>
            <p:cNvPr id="11" name="Text Box 77"/>
            <p:cNvSpPr txBox="1">
              <a:spLocks noChangeArrowheads="1"/>
            </p:cNvSpPr>
            <p:nvPr/>
          </p:nvSpPr>
          <p:spPr bwMode="auto">
            <a:xfrm>
              <a:off x="1028" y="8146"/>
              <a:ext cx="7920" cy="732"/>
            </a:xfrm>
            <a:prstGeom prst="rect">
              <a:avLst/>
            </a:prstGeom>
            <a:solidFill>
              <a:srgbClr val="FFFFFF"/>
            </a:solidFill>
            <a:ln w="9525">
              <a:noFill/>
              <a:miter lim="800000"/>
              <a:headEnd/>
              <a:tailEnd/>
            </a:ln>
          </p:spPr>
          <p:txBody>
            <a:bodyPr/>
            <a:lstStyle>
              <a:defPPr>
                <a:defRPr lang="en-US"/>
              </a:defPPr>
              <a:lvl1pPr algn="l" rtl="0" fontAlgn="base">
                <a:spcBef>
                  <a:spcPct val="0"/>
                </a:spcBef>
                <a:spcAft>
                  <a:spcPct val="0"/>
                </a:spcAft>
                <a:defRPr sz="4400" b="1" kern="1200">
                  <a:solidFill>
                    <a:srgbClr val="663300"/>
                  </a:solidFill>
                  <a:latin typeface="Georgia" pitchFamily="18" charset="0"/>
                  <a:ea typeface="+mn-ea"/>
                  <a:cs typeface="+mn-cs"/>
                </a:defRPr>
              </a:lvl1pPr>
              <a:lvl2pPr marL="457200" algn="l" rtl="0" fontAlgn="base">
                <a:spcBef>
                  <a:spcPct val="0"/>
                </a:spcBef>
                <a:spcAft>
                  <a:spcPct val="0"/>
                </a:spcAft>
                <a:defRPr sz="4400" b="1" kern="1200">
                  <a:solidFill>
                    <a:srgbClr val="663300"/>
                  </a:solidFill>
                  <a:latin typeface="Georgia" pitchFamily="18" charset="0"/>
                  <a:ea typeface="+mn-ea"/>
                  <a:cs typeface="+mn-cs"/>
                </a:defRPr>
              </a:lvl2pPr>
              <a:lvl3pPr marL="914400" algn="l" rtl="0" fontAlgn="base">
                <a:spcBef>
                  <a:spcPct val="0"/>
                </a:spcBef>
                <a:spcAft>
                  <a:spcPct val="0"/>
                </a:spcAft>
                <a:defRPr sz="4400" b="1" kern="1200">
                  <a:solidFill>
                    <a:srgbClr val="663300"/>
                  </a:solidFill>
                  <a:latin typeface="Georgia" pitchFamily="18" charset="0"/>
                  <a:ea typeface="+mn-ea"/>
                  <a:cs typeface="+mn-cs"/>
                </a:defRPr>
              </a:lvl3pPr>
              <a:lvl4pPr marL="1371600" algn="l" rtl="0" fontAlgn="base">
                <a:spcBef>
                  <a:spcPct val="0"/>
                </a:spcBef>
                <a:spcAft>
                  <a:spcPct val="0"/>
                </a:spcAft>
                <a:defRPr sz="4400" b="1" kern="1200">
                  <a:solidFill>
                    <a:srgbClr val="663300"/>
                  </a:solidFill>
                  <a:latin typeface="Georgia" pitchFamily="18" charset="0"/>
                  <a:ea typeface="+mn-ea"/>
                  <a:cs typeface="+mn-cs"/>
                </a:defRPr>
              </a:lvl4pPr>
              <a:lvl5pPr marL="1828800" algn="l" rtl="0" fontAlgn="base">
                <a:spcBef>
                  <a:spcPct val="0"/>
                </a:spcBef>
                <a:spcAft>
                  <a:spcPct val="0"/>
                </a:spcAft>
                <a:defRPr sz="4400" b="1" kern="1200">
                  <a:solidFill>
                    <a:srgbClr val="663300"/>
                  </a:solidFill>
                  <a:latin typeface="Georgia" pitchFamily="18" charset="0"/>
                  <a:ea typeface="+mn-ea"/>
                  <a:cs typeface="+mn-cs"/>
                </a:defRPr>
              </a:lvl5pPr>
              <a:lvl6pPr marL="2286000" algn="l" defTabSz="914400" rtl="0" eaLnBrk="1" latinLnBrk="0" hangingPunct="1">
                <a:defRPr sz="4400" b="1" kern="1200">
                  <a:solidFill>
                    <a:srgbClr val="663300"/>
                  </a:solidFill>
                  <a:latin typeface="Georgia" pitchFamily="18" charset="0"/>
                  <a:ea typeface="+mn-ea"/>
                  <a:cs typeface="+mn-cs"/>
                </a:defRPr>
              </a:lvl6pPr>
              <a:lvl7pPr marL="2743200" algn="l" defTabSz="914400" rtl="0" eaLnBrk="1" latinLnBrk="0" hangingPunct="1">
                <a:defRPr sz="4400" b="1" kern="1200">
                  <a:solidFill>
                    <a:srgbClr val="663300"/>
                  </a:solidFill>
                  <a:latin typeface="Georgia" pitchFamily="18" charset="0"/>
                  <a:ea typeface="+mn-ea"/>
                  <a:cs typeface="+mn-cs"/>
                </a:defRPr>
              </a:lvl7pPr>
              <a:lvl8pPr marL="3200400" algn="l" defTabSz="914400" rtl="0" eaLnBrk="1" latinLnBrk="0" hangingPunct="1">
                <a:defRPr sz="4400" b="1" kern="1200">
                  <a:solidFill>
                    <a:srgbClr val="663300"/>
                  </a:solidFill>
                  <a:latin typeface="Georgia" pitchFamily="18" charset="0"/>
                  <a:ea typeface="+mn-ea"/>
                  <a:cs typeface="+mn-cs"/>
                </a:defRPr>
              </a:lvl8pPr>
              <a:lvl9pPr marL="3657600" algn="l" defTabSz="914400" rtl="0" eaLnBrk="1" latinLnBrk="0" hangingPunct="1">
                <a:defRPr sz="4400" b="1" kern="1200">
                  <a:solidFill>
                    <a:srgbClr val="663300"/>
                  </a:solidFill>
                  <a:latin typeface="Georgia" pitchFamily="18" charset="0"/>
                  <a:ea typeface="+mn-ea"/>
                  <a:cs typeface="+mn-cs"/>
                </a:defRPr>
              </a:lvl9pPr>
            </a:lstStyle>
            <a:p>
              <a:r>
                <a:rPr lang="en-US" sz="1400" dirty="0">
                  <a:latin typeface="Tahoma" pitchFamily="34" charset="0"/>
                </a:rPr>
                <a:t>By participating in this session, I’ve changed my thinking about…</a:t>
              </a:r>
              <a:endParaRPr lang="en-US" sz="1400" dirty="0"/>
            </a:p>
          </p:txBody>
        </p:sp>
      </p:grpSp>
    </p:spTree>
    <p:extLst>
      <p:ext uri="{BB962C8B-B14F-4D97-AF65-F5344CB8AC3E}">
        <p14:creationId xmlns:p14="http://schemas.microsoft.com/office/powerpoint/2010/main" val="90598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C134EC-E405-AA4E-A2C9-EBDB248530F6}"/>
              </a:ext>
            </a:extLst>
          </p:cNvPr>
          <p:cNvSpPr txBox="1"/>
          <p:nvPr/>
        </p:nvSpPr>
        <p:spPr>
          <a:xfrm>
            <a:off x="0" y="268353"/>
            <a:ext cx="12192000" cy="3016210"/>
          </a:xfrm>
          <a:prstGeom prst="rect">
            <a:avLst/>
          </a:prstGeom>
          <a:noFill/>
        </p:spPr>
        <p:txBody>
          <a:bodyPr wrap="square" rtlCol="0">
            <a:spAutoFit/>
          </a:bodyPr>
          <a:lstStyle/>
          <a:p>
            <a:pPr algn="ctr"/>
            <a:r>
              <a:rPr lang="en-US" sz="6600" b="1" dirty="0"/>
              <a:t>Leading Social Justice in Your School </a:t>
            </a:r>
          </a:p>
          <a:p>
            <a:pPr algn="ctr"/>
            <a:r>
              <a:rPr lang="en-US" sz="4000" b="1" dirty="0"/>
              <a:t>Session 5: The Action Plan</a:t>
            </a:r>
            <a:endParaRPr lang="en-US" sz="4000" dirty="0"/>
          </a:p>
          <a:p>
            <a:endParaRPr lang="en-US" dirty="0"/>
          </a:p>
        </p:txBody>
      </p:sp>
      <p:sp>
        <p:nvSpPr>
          <p:cNvPr id="4" name="TextBox 3">
            <a:extLst>
              <a:ext uri="{FF2B5EF4-FFF2-40B4-BE49-F238E27FC236}">
                <a16:creationId xmlns:a16="http://schemas.microsoft.com/office/drawing/2014/main" id="{32D5AFCD-1DB3-1140-8D8E-9ECB6FC27447}"/>
              </a:ext>
            </a:extLst>
          </p:cNvPr>
          <p:cNvSpPr txBox="1"/>
          <p:nvPr/>
        </p:nvSpPr>
        <p:spPr>
          <a:xfrm>
            <a:off x="3937571" y="4065052"/>
            <a:ext cx="3998338" cy="1508105"/>
          </a:xfrm>
          <a:prstGeom prst="rect">
            <a:avLst/>
          </a:prstGeom>
          <a:noFill/>
        </p:spPr>
        <p:txBody>
          <a:bodyPr wrap="square" rtlCol="0">
            <a:spAutoFit/>
          </a:bodyPr>
          <a:lstStyle/>
          <a:p>
            <a:pPr algn="ctr"/>
            <a:endParaRPr lang="en-US" sz="3200" dirty="0"/>
          </a:p>
          <a:p>
            <a:pPr algn="ctr"/>
            <a:r>
              <a:rPr lang="en-US" sz="2800" dirty="0"/>
              <a:t>Designed and Lead by</a:t>
            </a:r>
          </a:p>
          <a:p>
            <a:pPr algn="ctr"/>
            <a:r>
              <a:rPr lang="en-US" sz="3200" b="1" dirty="0"/>
              <a:t>Dr. Omekongo Dibinga </a:t>
            </a:r>
          </a:p>
        </p:txBody>
      </p:sp>
      <p:pic>
        <p:nvPicPr>
          <p:cNvPr id="12290" name="Picture 2" descr="nassp">
            <a:extLst>
              <a:ext uri="{FF2B5EF4-FFF2-40B4-BE49-F238E27FC236}">
                <a16:creationId xmlns:a16="http://schemas.microsoft.com/office/drawing/2014/main" id="{E227907D-099E-FC47-AAED-ED63B3823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0347" y="4989529"/>
            <a:ext cx="1915428" cy="12537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aculty Profile: Omekongo Dibinga">
            <a:extLst>
              <a:ext uri="{FF2B5EF4-FFF2-40B4-BE49-F238E27FC236}">
                <a16:creationId xmlns:a16="http://schemas.microsoft.com/office/drawing/2014/main" id="{4DB7B4D6-5B17-45CF-9979-DD8F6215DA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593" y="3385819"/>
            <a:ext cx="2857500" cy="28575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23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0" y="2253996"/>
            <a:ext cx="91440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6000" b="1" i="1" dirty="0">
                <a:latin typeface="Calibri" pitchFamily="34" charset="0"/>
                <a:ea typeface="Calibri" pitchFamily="34" charset="0"/>
                <a:cs typeface="TimesNewRoman,BoldItalic"/>
              </a:rPr>
              <a:t>Enduring Understanding:</a:t>
            </a:r>
          </a:p>
          <a:p>
            <a:pPr algn="ctr" fontAlgn="base">
              <a:spcBef>
                <a:spcPct val="0"/>
              </a:spcBef>
              <a:spcAft>
                <a:spcPct val="0"/>
              </a:spcAft>
            </a:pPr>
            <a:endParaRPr lang="en-US" sz="6000" b="1" i="1" dirty="0">
              <a:latin typeface="Calibri" pitchFamily="34" charset="0"/>
              <a:ea typeface="Calibri" pitchFamily="34" charset="0"/>
              <a:cs typeface="TimesNewRoman,BoldItalic"/>
            </a:endParaRPr>
          </a:p>
          <a:p>
            <a:pPr algn="ctr" fontAlgn="base">
              <a:spcBef>
                <a:spcPct val="0"/>
              </a:spcBef>
              <a:spcAft>
                <a:spcPct val="0"/>
              </a:spcAft>
            </a:pPr>
            <a:endParaRPr lang="en-US" sz="4000" dirty="0">
              <a:latin typeface="Arial" pitchFamily="34" charset="0"/>
              <a:cs typeface="Arial" pitchFamily="34" charset="0"/>
            </a:endParaRPr>
          </a:p>
          <a:p>
            <a:pPr algn="ctr" eaLnBrk="0" fontAlgn="base" hangingPunct="0">
              <a:spcBef>
                <a:spcPct val="0"/>
              </a:spcBef>
              <a:spcAft>
                <a:spcPct val="0"/>
              </a:spcAft>
            </a:pPr>
            <a:r>
              <a:rPr lang="en-US" sz="2400" dirty="0">
                <a:latin typeface="Arial" pitchFamily="34" charset="0"/>
                <a:cs typeface="Arial" pitchFamily="34" charset="0"/>
              </a:rPr>
              <a:t>Social justice is a cornerstone of our school community.</a:t>
            </a:r>
          </a:p>
        </p:txBody>
      </p:sp>
      <p:pic>
        <p:nvPicPr>
          <p:cNvPr id="3" name="Picture 5"/>
          <p:cNvPicPr>
            <a:picLocks noChangeAspect="1" noChangeArrowheads="1"/>
          </p:cNvPicPr>
          <p:nvPr/>
        </p:nvPicPr>
        <p:blipFill>
          <a:blip r:embed="rId3" cstate="print"/>
          <a:srcRect/>
          <a:stretch>
            <a:fillRect/>
          </a:stretch>
        </p:blipFill>
        <p:spPr bwMode="auto">
          <a:xfrm>
            <a:off x="4829665" y="3115592"/>
            <a:ext cx="2532670" cy="1684679"/>
          </a:xfrm>
          <a:prstGeom prst="rect">
            <a:avLst/>
          </a:prstGeom>
          <a:noFill/>
          <a:ln w="9525">
            <a:noFill/>
            <a:miter lim="800000"/>
            <a:headEnd/>
            <a:tailEnd/>
          </a:ln>
        </p:spPr>
      </p:pic>
    </p:spTree>
    <p:extLst>
      <p:ext uri="{BB962C8B-B14F-4D97-AF65-F5344CB8AC3E}">
        <p14:creationId xmlns:p14="http://schemas.microsoft.com/office/powerpoint/2010/main" val="127353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1886755"/>
            <a:ext cx="12191999" cy="4039507"/>
          </a:xfrm>
          <a:prstGeom prst="rect">
            <a:avLst/>
          </a:prstGeom>
          <a:noFill/>
          <a:ln w="9525">
            <a:noFill/>
            <a:miter lim="800000"/>
            <a:headEnd/>
            <a:tailEnd/>
          </a:ln>
        </p:spPr>
        <p:txBody>
          <a:bodyPr wrap="square" lIns="0" tIns="152352" rIns="0" bIns="38088" anchor="ctr">
            <a:spAutoFit/>
          </a:bodyPr>
          <a:lstStyle/>
          <a:p>
            <a:pPr lvl="1" algn="ctr">
              <a:tabLst>
                <a:tab pos="685800" algn="l"/>
              </a:tabLst>
            </a:pPr>
            <a:r>
              <a:rPr lang="en-US" sz="2400" i="1" dirty="0">
                <a:solidFill>
                  <a:srgbClr val="CC3300"/>
                </a:solidFill>
                <a:latin typeface="Arial" pitchFamily="34" charset="0"/>
              </a:rPr>
              <a:t>Enduring Understanding:</a:t>
            </a:r>
            <a:endParaRPr lang="en-US" sz="2400" dirty="0">
              <a:solidFill>
                <a:srgbClr val="CC3300"/>
              </a:solidFill>
              <a:latin typeface="Arial" pitchFamily="34" charset="0"/>
            </a:endParaRPr>
          </a:p>
          <a:p>
            <a:pPr lvl="1">
              <a:tabLst>
                <a:tab pos="685800" algn="l"/>
              </a:tabLst>
            </a:pPr>
            <a:r>
              <a:rPr lang="en-US" sz="2200" dirty="0">
                <a:latin typeface="Arial" panose="020B0604020202020204" pitchFamily="34" charset="0"/>
                <a:cs typeface="Arial" panose="020B0604020202020204" pitchFamily="34" charset="0"/>
              </a:rPr>
              <a:t>Everyone deserves equal economic, political, social, &amp; educational rights and opportunities.</a:t>
            </a:r>
          </a:p>
          <a:p>
            <a:pPr lvl="1">
              <a:tabLst>
                <a:tab pos="685800" algn="l"/>
              </a:tabLst>
            </a:pPr>
            <a:endParaRPr lang="en-US" sz="2000" dirty="0">
              <a:latin typeface="Arial" pitchFamily="34" charset="0"/>
            </a:endParaRPr>
          </a:p>
          <a:p>
            <a:pPr lvl="1" algn="ctr">
              <a:tabLst>
                <a:tab pos="685800" algn="l"/>
              </a:tabLst>
            </a:pPr>
            <a:r>
              <a:rPr lang="en-US" sz="2400" i="1" dirty="0">
                <a:solidFill>
                  <a:srgbClr val="CC3300"/>
                </a:solidFill>
                <a:latin typeface="Arial" pitchFamily="34" charset="0"/>
              </a:rPr>
              <a:t>Essential Questions:</a:t>
            </a:r>
            <a:endParaRPr lang="en-US" sz="2400" dirty="0">
              <a:solidFill>
                <a:srgbClr val="CC3300"/>
              </a:solidFill>
              <a:latin typeface="Arial" pitchFamily="34" charset="0"/>
            </a:endParaRPr>
          </a:p>
          <a:p>
            <a:pPr lvl="1">
              <a:tabLst>
                <a:tab pos="685800" algn="l"/>
              </a:tabLst>
            </a:pPr>
            <a:r>
              <a:rPr lang="en-US" sz="2000" dirty="0">
                <a:latin typeface="Arial" pitchFamily="34" charset="0"/>
              </a:rPr>
              <a:t>1. How do awareness, knowledge, and understanding of my own identity and history affect my commitment to equity and social justice?</a:t>
            </a:r>
          </a:p>
          <a:p>
            <a:pPr marL="287338" lvl="1">
              <a:tabLst>
                <a:tab pos="685800" algn="l"/>
              </a:tabLst>
            </a:pPr>
            <a:endParaRPr lang="en-US" sz="2000" dirty="0">
              <a:latin typeface="Arial" pitchFamily="34" charset="0"/>
            </a:endParaRPr>
          </a:p>
          <a:p>
            <a:pPr lvl="1">
              <a:tabLst>
                <a:tab pos="685800" algn="l"/>
              </a:tabLst>
            </a:pPr>
            <a:r>
              <a:rPr lang="en-US" sz="2000" dirty="0">
                <a:latin typeface="Arial" pitchFamily="34" charset="0"/>
              </a:rPr>
              <a:t>2. How do awareness, knowledge, and understanding of the identity and experiences of my students affect my commitment to equity and social justice?</a:t>
            </a:r>
          </a:p>
          <a:p>
            <a:pPr lvl="1">
              <a:tabLst>
                <a:tab pos="685800" algn="l"/>
              </a:tabLst>
            </a:pPr>
            <a:endParaRPr lang="en-US" sz="2000" dirty="0">
              <a:latin typeface="Arial" pitchFamily="34" charset="0"/>
            </a:endParaRPr>
          </a:p>
          <a:p>
            <a:pPr lvl="1">
              <a:tabLst>
                <a:tab pos="685800" algn="l"/>
              </a:tabLst>
            </a:pPr>
            <a:r>
              <a:rPr lang="en-US" sz="2000" dirty="0">
                <a:latin typeface="Arial" pitchFamily="34" charset="0"/>
              </a:rPr>
              <a:t>3. How can school leaders establish environments that are conscious of culture to ensure implementation of equity and social justice?</a:t>
            </a:r>
          </a:p>
        </p:txBody>
      </p:sp>
      <p:pic>
        <p:nvPicPr>
          <p:cNvPr id="10243" name="Picture 5"/>
          <p:cNvPicPr>
            <a:picLocks noChangeAspect="1" noChangeArrowheads="1"/>
          </p:cNvPicPr>
          <p:nvPr/>
        </p:nvPicPr>
        <p:blipFill>
          <a:blip r:embed="rId3"/>
          <a:srcRect/>
          <a:stretch>
            <a:fillRect/>
          </a:stretch>
        </p:blipFill>
        <p:spPr bwMode="auto">
          <a:xfrm>
            <a:off x="5067299" y="78249"/>
            <a:ext cx="2057400" cy="1368425"/>
          </a:xfrm>
          <a:prstGeom prst="rect">
            <a:avLst/>
          </a:prstGeom>
          <a:noFill/>
          <a:ln w="9525">
            <a:noFill/>
            <a:miter lim="800000"/>
            <a:headEnd/>
            <a:tailEnd/>
          </a:ln>
        </p:spPr>
      </p:pic>
    </p:spTree>
    <p:extLst>
      <p:ext uri="{BB962C8B-B14F-4D97-AF65-F5344CB8AC3E}">
        <p14:creationId xmlns:p14="http://schemas.microsoft.com/office/powerpoint/2010/main" val="34754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30888"/>
            <a:ext cx="12192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6000" b="1" i="1" dirty="0">
                <a:latin typeface="Calibri" pitchFamily="34" charset="0"/>
                <a:ea typeface="Calibri" pitchFamily="34" charset="0"/>
                <a:cs typeface="TimesNewRoman,BoldItalic"/>
              </a:rPr>
              <a:t>Ground Rules</a:t>
            </a:r>
          </a:p>
          <a:p>
            <a:pPr algn="ctr" fontAlgn="base">
              <a:spcBef>
                <a:spcPct val="0"/>
              </a:spcBef>
              <a:spcAft>
                <a:spcPct val="0"/>
              </a:spcAft>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Be willing to surface and explore unconscious beliefs and values.</a:t>
            </a:r>
          </a:p>
          <a:p>
            <a:pPr marL="514350" indent="-514350" algn="ctr" eaLnBrk="0" fontAlgn="base" hangingPunct="0">
              <a:spcBef>
                <a:spcPct val="0"/>
              </a:spcBef>
              <a:spcAft>
                <a:spcPct val="0"/>
              </a:spcAft>
              <a:buFontTx/>
              <a:buAutoNum type="arabicPeriod"/>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Listen to hear, not respond.</a:t>
            </a:r>
          </a:p>
          <a:p>
            <a:pPr algn="ctr" eaLnBrk="0" fontAlgn="base" hangingPunct="0">
              <a:spcBef>
                <a:spcPct val="0"/>
              </a:spcBef>
              <a:spcAft>
                <a:spcPct val="0"/>
              </a:spcAft>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Be willing to think about situations with a new or expanded perspective.</a:t>
            </a:r>
          </a:p>
          <a:p>
            <a:pPr algn="ctr" eaLnBrk="0" fontAlgn="base" hangingPunct="0">
              <a:spcBef>
                <a:spcPct val="0"/>
              </a:spcBef>
              <a:spcAft>
                <a:spcPct val="0"/>
              </a:spcAft>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Be mindful that your truth can be different for others.</a:t>
            </a:r>
          </a:p>
          <a:p>
            <a:pPr algn="ctr" eaLnBrk="0" fontAlgn="base" hangingPunct="0">
              <a:spcBef>
                <a:spcPct val="0"/>
              </a:spcBef>
              <a:spcAft>
                <a:spcPct val="0"/>
              </a:spcAft>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Honor confidentiality.</a:t>
            </a:r>
          </a:p>
          <a:p>
            <a:pPr algn="ctr" eaLnBrk="0" fontAlgn="base" hangingPunct="0">
              <a:spcBef>
                <a:spcPct val="0"/>
              </a:spcBef>
              <a:spcAft>
                <a:spcPct val="0"/>
              </a:spcAft>
            </a:pPr>
            <a:endParaRPr lang="en-US" sz="2000" dirty="0">
              <a:latin typeface="Arial" pitchFamily="34" charset="0"/>
              <a:cs typeface="Arial" pitchFamily="34" charset="0"/>
            </a:endParaRPr>
          </a:p>
          <a:p>
            <a:pPr algn="ctr" eaLnBrk="0" fontAlgn="base" hangingPunct="0">
              <a:spcBef>
                <a:spcPct val="0"/>
              </a:spcBef>
              <a:spcAft>
                <a:spcPct val="0"/>
              </a:spcAft>
              <a:buFont typeface="Arial" pitchFamily="34" charset="0"/>
              <a:buChar char="•"/>
            </a:pPr>
            <a:r>
              <a:rPr lang="en-US" sz="2800" dirty="0">
                <a:latin typeface="Calibri" pitchFamily="34" charset="0"/>
                <a:ea typeface="Calibri" pitchFamily="34" charset="0"/>
                <a:cs typeface="TimesNewRoman"/>
              </a:rPr>
              <a:t> Take responsibility for your own learning.</a:t>
            </a:r>
          </a:p>
          <a:p>
            <a:pPr algn="ctr" eaLnBrk="0" fontAlgn="base" hangingPunct="0">
              <a:spcBef>
                <a:spcPct val="0"/>
              </a:spcBef>
              <a:spcAft>
                <a:spcPct val="0"/>
              </a:spcAft>
            </a:pPr>
            <a:endParaRPr lang="en-US" sz="2800" dirty="0">
              <a:latin typeface="Calibri" pitchFamily="34" charset="0"/>
              <a:cs typeface="Arial" pitchFamily="34" charset="0"/>
            </a:endParaRPr>
          </a:p>
        </p:txBody>
      </p:sp>
    </p:spTree>
    <p:extLst>
      <p:ext uri="{BB962C8B-B14F-4D97-AF65-F5344CB8AC3E}">
        <p14:creationId xmlns:p14="http://schemas.microsoft.com/office/powerpoint/2010/main" val="4049606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CB2D-5DC1-4449-94C1-7D7A1DD1A5B4}"/>
              </a:ext>
            </a:extLst>
          </p:cNvPr>
          <p:cNvSpPr>
            <a:spLocks noGrp="1"/>
          </p:cNvSpPr>
          <p:nvPr>
            <p:ph type="title"/>
          </p:nvPr>
        </p:nvSpPr>
        <p:spPr/>
        <p:txBody>
          <a:bodyPr/>
          <a:lstStyle/>
          <a:p>
            <a:pPr algn="ctr"/>
            <a:r>
              <a:rPr lang="en-US" b="1" dirty="0"/>
              <a:t>Social Justice Defined</a:t>
            </a:r>
          </a:p>
        </p:txBody>
      </p:sp>
      <p:sp>
        <p:nvSpPr>
          <p:cNvPr id="3" name="TextBox 2">
            <a:extLst>
              <a:ext uri="{FF2B5EF4-FFF2-40B4-BE49-F238E27FC236}">
                <a16:creationId xmlns:a16="http://schemas.microsoft.com/office/drawing/2014/main" id="{EBD51B7E-C824-3543-8A83-F2E238851B36}"/>
              </a:ext>
            </a:extLst>
          </p:cNvPr>
          <p:cNvSpPr txBox="1"/>
          <p:nvPr/>
        </p:nvSpPr>
        <p:spPr>
          <a:xfrm>
            <a:off x="1" y="1911928"/>
            <a:ext cx="12192000" cy="2954655"/>
          </a:xfrm>
          <a:prstGeom prst="rect">
            <a:avLst/>
          </a:prstGeom>
          <a:noFill/>
        </p:spPr>
        <p:txBody>
          <a:bodyPr wrap="square" rtlCol="0">
            <a:spAutoFit/>
          </a:bodyPr>
          <a:lstStyle/>
          <a:p>
            <a:pPr algn="ctr"/>
            <a:r>
              <a:rPr lang="en-US" sz="4800" dirty="0"/>
              <a:t>The view that everyone deserves equal economic, political and </a:t>
            </a:r>
            <a:r>
              <a:rPr lang="en-US" sz="4800" b="1" dirty="0"/>
              <a:t>social</a:t>
            </a:r>
            <a:r>
              <a:rPr lang="en-US" sz="4800" dirty="0"/>
              <a:t> rights and opportunities. </a:t>
            </a:r>
          </a:p>
          <a:p>
            <a:pPr algn="ctr"/>
            <a:r>
              <a:rPr lang="en-US" sz="2400" dirty="0"/>
              <a:t>(The San Diego Foundation)</a:t>
            </a:r>
          </a:p>
          <a:p>
            <a:endParaRPr lang="en-US" dirty="0"/>
          </a:p>
        </p:txBody>
      </p:sp>
    </p:spTree>
    <p:extLst>
      <p:ext uri="{BB962C8B-B14F-4D97-AF65-F5344CB8AC3E}">
        <p14:creationId xmlns:p14="http://schemas.microsoft.com/office/powerpoint/2010/main" val="340425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CB2D-5DC1-4449-94C1-7D7A1DD1A5B4}"/>
              </a:ext>
            </a:extLst>
          </p:cNvPr>
          <p:cNvSpPr>
            <a:spLocks noGrp="1"/>
          </p:cNvSpPr>
          <p:nvPr>
            <p:ph type="title"/>
          </p:nvPr>
        </p:nvSpPr>
        <p:spPr/>
        <p:txBody>
          <a:bodyPr/>
          <a:lstStyle/>
          <a:p>
            <a:pPr algn="ctr"/>
            <a:r>
              <a:rPr lang="en-US" b="1" dirty="0"/>
              <a:t>Social Justice Defined</a:t>
            </a:r>
          </a:p>
        </p:txBody>
      </p:sp>
      <p:sp>
        <p:nvSpPr>
          <p:cNvPr id="3" name="TextBox 2">
            <a:extLst>
              <a:ext uri="{FF2B5EF4-FFF2-40B4-BE49-F238E27FC236}">
                <a16:creationId xmlns:a16="http://schemas.microsoft.com/office/drawing/2014/main" id="{EBD51B7E-C824-3543-8A83-F2E238851B36}"/>
              </a:ext>
            </a:extLst>
          </p:cNvPr>
          <p:cNvSpPr txBox="1"/>
          <p:nvPr/>
        </p:nvSpPr>
        <p:spPr>
          <a:xfrm>
            <a:off x="1" y="1911928"/>
            <a:ext cx="12192000" cy="2954655"/>
          </a:xfrm>
          <a:prstGeom prst="rect">
            <a:avLst/>
          </a:prstGeom>
          <a:noFill/>
        </p:spPr>
        <p:txBody>
          <a:bodyPr wrap="square" rtlCol="0">
            <a:spAutoFit/>
          </a:bodyPr>
          <a:lstStyle/>
          <a:p>
            <a:pPr algn="ctr"/>
            <a:r>
              <a:rPr lang="en-US" sz="4800" dirty="0"/>
              <a:t>The view that everyone deserves equal economic, political and </a:t>
            </a:r>
            <a:r>
              <a:rPr lang="en-US" sz="4800" b="1" dirty="0"/>
              <a:t>social</a:t>
            </a:r>
            <a:r>
              <a:rPr lang="en-US" sz="4800" dirty="0"/>
              <a:t> rights and opportunities. </a:t>
            </a:r>
          </a:p>
          <a:p>
            <a:pPr algn="ctr"/>
            <a:r>
              <a:rPr lang="en-US" sz="2400" dirty="0"/>
              <a:t>(The San Diego Foundation)</a:t>
            </a:r>
          </a:p>
          <a:p>
            <a:endParaRPr lang="en-US" dirty="0"/>
          </a:p>
        </p:txBody>
      </p:sp>
    </p:spTree>
    <p:extLst>
      <p:ext uri="{BB962C8B-B14F-4D97-AF65-F5344CB8AC3E}">
        <p14:creationId xmlns:p14="http://schemas.microsoft.com/office/powerpoint/2010/main" val="3243013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818694" y="1975082"/>
            <a:ext cx="106262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8000" b="1" i="1" dirty="0">
                <a:latin typeface="Calibri" pitchFamily="34" charset="0"/>
                <a:ea typeface="Calibri" pitchFamily="34" charset="0"/>
                <a:cs typeface="TimesNewRoman,BoldItalic"/>
              </a:rPr>
              <a:t>The Banning of Critical Race Theory</a:t>
            </a:r>
          </a:p>
        </p:txBody>
      </p:sp>
    </p:spTree>
    <p:extLst>
      <p:ext uri="{BB962C8B-B14F-4D97-AF65-F5344CB8AC3E}">
        <p14:creationId xmlns:p14="http://schemas.microsoft.com/office/powerpoint/2010/main" val="2230562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82855" y="-68871"/>
            <a:ext cx="10626290" cy="72520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endParaRPr lang="en-US" sz="3200" dirty="0">
              <a:latin typeface="Arial" pitchFamily="34" charset="0"/>
              <a:cs typeface="Arial" pitchFamily="34" charset="0"/>
            </a:endParaRPr>
          </a:p>
          <a:p>
            <a:pPr algn="ctr" eaLnBrk="0" fontAlgn="base" hangingPunct="0">
              <a:lnSpc>
                <a:spcPct val="108000"/>
              </a:lnSpc>
              <a:spcBef>
                <a:spcPct val="0"/>
              </a:spcBef>
              <a:spcAft>
                <a:spcPct val="0"/>
              </a:spcAft>
            </a:pPr>
            <a:r>
              <a:rPr lang="en-US" sz="3600" dirty="0">
                <a:latin typeface="Calibri" pitchFamily="34" charset="0"/>
                <a:ea typeface="Calibri" pitchFamily="34" charset="0"/>
                <a:cs typeface="Arial" pitchFamily="34" charset="0"/>
              </a:rPr>
              <a:t>The critical race theory ban </a:t>
            </a:r>
            <a:r>
              <a:rPr lang="en-US" sz="3600" dirty="0"/>
              <a:t>bans teachers[ &amp; leaders] from promoting the idea that “an individual, by virtue of his or her race or sex, is inherently racist, sexist or oppressive, whether consciously or unconsciously.” Moreover, teachers must not instruct students that “an individual, by virtue of his or her race or sex, bears responsibility for actions committed in the past by other members of the same race or sex,” nor make students feel “guilt” or “anguish” on “account of his or her race or sex.”</a:t>
            </a:r>
            <a:endParaRPr lang="en-US" sz="2400" dirty="0"/>
          </a:p>
          <a:p>
            <a:pPr algn="r" eaLnBrk="0" fontAlgn="base" hangingPunct="0">
              <a:lnSpc>
                <a:spcPct val="108000"/>
              </a:lnSpc>
              <a:spcBef>
                <a:spcPct val="0"/>
              </a:spcBef>
              <a:spcAft>
                <a:spcPct val="0"/>
              </a:spcAft>
            </a:pPr>
            <a:r>
              <a:rPr lang="en-US" sz="2400" i="1" dirty="0"/>
              <a:t>- The Washington Post</a:t>
            </a:r>
          </a:p>
          <a:p>
            <a:pPr algn="ctr" eaLnBrk="0" fontAlgn="base" hangingPunct="0">
              <a:lnSpc>
                <a:spcPct val="108000"/>
              </a:lnSpc>
              <a:spcBef>
                <a:spcPct val="0"/>
              </a:spcBef>
              <a:spcAft>
                <a:spcPct val="0"/>
              </a:spcAft>
            </a:pPr>
            <a:endParaRPr lang="en-US" dirty="0"/>
          </a:p>
        </p:txBody>
      </p:sp>
    </p:spTree>
    <p:extLst>
      <p:ext uri="{BB962C8B-B14F-4D97-AF65-F5344CB8AC3E}">
        <p14:creationId xmlns:p14="http://schemas.microsoft.com/office/powerpoint/2010/main" val="380973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242550-9DDB-46E8-B4C0-E319D01DCFCF}"/>
              </a:ext>
            </a:extLst>
          </p:cNvPr>
          <p:cNvSpPr txBox="1"/>
          <p:nvPr/>
        </p:nvSpPr>
        <p:spPr>
          <a:xfrm>
            <a:off x="966355" y="348391"/>
            <a:ext cx="10398674" cy="4256550"/>
          </a:xfrm>
          <a:prstGeom prst="rect">
            <a:avLst/>
          </a:prstGeom>
          <a:noFill/>
        </p:spPr>
        <p:txBody>
          <a:bodyPr wrap="square">
            <a:spAutoFit/>
          </a:bodyPr>
          <a:lstStyle/>
          <a:p>
            <a:pPr algn="ctr" eaLnBrk="0" fontAlgn="base" hangingPunct="0">
              <a:spcBef>
                <a:spcPct val="0"/>
              </a:spcBef>
              <a:spcAft>
                <a:spcPct val="0"/>
              </a:spcAft>
            </a:pPr>
            <a:r>
              <a:rPr lang="en-US" sz="4000" dirty="0">
                <a:latin typeface="Calibri" pitchFamily="34" charset="0"/>
                <a:ea typeface="Calibri" pitchFamily="34" charset="0"/>
                <a:cs typeface="Arial" pitchFamily="34" charset="0"/>
              </a:rPr>
              <a:t>What you </a:t>
            </a:r>
            <a:r>
              <a:rPr lang="en-US" sz="4000" b="1" i="1" dirty="0">
                <a:latin typeface="Calibri" pitchFamily="34" charset="0"/>
                <a:ea typeface="Calibri" pitchFamily="34" charset="0"/>
                <a:cs typeface="Arial" pitchFamily="34" charset="0"/>
              </a:rPr>
              <a:t>can do</a:t>
            </a:r>
            <a:endParaRPr lang="en-US" sz="4000" dirty="0">
              <a:latin typeface="Calibri" pitchFamily="34" charset="0"/>
              <a:ea typeface="Calibri" pitchFamily="34" charset="0"/>
              <a:cs typeface="Arial" pitchFamily="34" charset="0"/>
            </a:endParaRPr>
          </a:p>
          <a:p>
            <a:pPr eaLnBrk="0" fontAlgn="base" hangingPunct="0">
              <a:spcBef>
                <a:spcPct val="0"/>
              </a:spcBef>
              <a:spcAft>
                <a:spcPct val="0"/>
              </a:spcAft>
            </a:pPr>
            <a:endParaRPr lang="en-US" sz="2800" dirty="0">
              <a:latin typeface="Calibri" pitchFamily="34" charset="0"/>
              <a:ea typeface="Calibri" pitchFamily="34" charset="0"/>
              <a:cs typeface="Arial" pitchFamily="34" charset="0"/>
            </a:endParaRPr>
          </a:p>
          <a:p>
            <a:pPr marL="285750"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Make sure you are teaching the </a:t>
            </a:r>
            <a:r>
              <a:rPr lang="en-US" sz="3600" b="1" i="1" dirty="0">
                <a:latin typeface="Calibri" pitchFamily="34" charset="0"/>
                <a:ea typeface="Calibri" pitchFamily="34" charset="0"/>
                <a:cs typeface="Arial" pitchFamily="34" charset="0"/>
              </a:rPr>
              <a:t>facts</a:t>
            </a:r>
            <a:r>
              <a:rPr lang="en-US" sz="3600" dirty="0">
                <a:latin typeface="Calibri" pitchFamily="34" charset="0"/>
                <a:ea typeface="Calibri" pitchFamily="34" charset="0"/>
                <a:cs typeface="Arial" pitchFamily="34" charset="0"/>
              </a:rPr>
              <a:t> about history.</a:t>
            </a:r>
          </a:p>
          <a:p>
            <a:pPr marL="285750"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Connect the dots to </a:t>
            </a:r>
            <a:r>
              <a:rPr lang="en-US" sz="3600" b="1" i="1" dirty="0">
                <a:latin typeface="Calibri" pitchFamily="34" charset="0"/>
                <a:ea typeface="Calibri" pitchFamily="34" charset="0"/>
                <a:cs typeface="Arial" pitchFamily="34" charset="0"/>
              </a:rPr>
              <a:t>today</a:t>
            </a:r>
            <a:r>
              <a:rPr lang="en-US" sz="3600" dirty="0">
                <a:latin typeface="Calibri" pitchFamily="34" charset="0"/>
                <a:ea typeface="Calibri" pitchFamily="34" charset="0"/>
                <a:cs typeface="Arial" pitchFamily="34" charset="0"/>
              </a:rPr>
              <a:t> even if you feel you cannot </a:t>
            </a:r>
            <a:r>
              <a:rPr lang="en-US" sz="3600" i="1" dirty="0">
                <a:latin typeface="Calibri" pitchFamily="34" charset="0"/>
                <a:ea typeface="Calibri" pitchFamily="34" charset="0"/>
                <a:cs typeface="Arial" pitchFamily="34" charset="0"/>
              </a:rPr>
              <a:t>specifically</a:t>
            </a:r>
            <a:r>
              <a:rPr lang="en-US" sz="3600" dirty="0">
                <a:latin typeface="Calibri" pitchFamily="34" charset="0"/>
                <a:ea typeface="Calibri" pitchFamily="34" charset="0"/>
                <a:cs typeface="Arial" pitchFamily="34" charset="0"/>
              </a:rPr>
              <a:t> connect them to </a:t>
            </a:r>
            <a:r>
              <a:rPr lang="en-US" sz="3600" b="1" i="1" dirty="0">
                <a:latin typeface="Calibri" pitchFamily="34" charset="0"/>
                <a:ea typeface="Calibri" pitchFamily="34" charset="0"/>
                <a:cs typeface="Arial" pitchFamily="34" charset="0"/>
              </a:rPr>
              <a:t>individuals</a:t>
            </a:r>
            <a:r>
              <a:rPr lang="en-US" sz="3600" dirty="0">
                <a:latin typeface="Calibri" pitchFamily="34" charset="0"/>
                <a:ea typeface="Calibri" pitchFamily="34" charset="0"/>
                <a:cs typeface="Arial" pitchFamily="34" charset="0"/>
              </a:rPr>
              <a:t>.</a:t>
            </a:r>
          </a:p>
          <a:p>
            <a:pPr marL="285750" indent="-285750" eaLnBrk="0" fontAlgn="base" hangingPunct="0">
              <a:lnSpc>
                <a:spcPct val="108000"/>
              </a:lnSpc>
              <a:spcBef>
                <a:spcPct val="0"/>
              </a:spcBef>
              <a:spcAft>
                <a:spcPts val="600"/>
              </a:spcAft>
              <a:buFont typeface="Arial" panose="020B0604020202020204" pitchFamily="34" charset="0"/>
              <a:buChar char="•"/>
            </a:pPr>
            <a:r>
              <a:rPr lang="en-US" sz="3600" dirty="0">
                <a:latin typeface="Calibri" pitchFamily="34" charset="0"/>
                <a:ea typeface="Calibri" pitchFamily="34" charset="0"/>
                <a:cs typeface="Arial" pitchFamily="34" charset="0"/>
              </a:rPr>
              <a:t>This also gives you an opportunity to explore the idea of systemic racism vs. individual racism.</a:t>
            </a:r>
          </a:p>
        </p:txBody>
      </p:sp>
    </p:spTree>
    <p:extLst>
      <p:ext uri="{BB962C8B-B14F-4D97-AF65-F5344CB8AC3E}">
        <p14:creationId xmlns:p14="http://schemas.microsoft.com/office/powerpoint/2010/main" val="278851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1081</Words>
  <Application>Microsoft Office PowerPoint</Application>
  <PresentationFormat>Widescreen</PresentationFormat>
  <Paragraphs>132</Paragraphs>
  <Slides>18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Comic Sans MS</vt:lpstr>
      <vt:lpstr>Georgia</vt:lpstr>
      <vt:lpstr>Tahoma</vt:lpstr>
      <vt:lpstr>Office Theme</vt:lpstr>
      <vt:lpstr>PowerPoint Presentation</vt:lpstr>
      <vt:lpstr>PowerPoint Presentation</vt:lpstr>
      <vt:lpstr>PowerPoint Presentation</vt:lpstr>
      <vt:lpstr>PowerPoint Presentation</vt:lpstr>
      <vt:lpstr>Social Justice Defined</vt:lpstr>
      <vt:lpstr>Social Justice Defined</vt:lpstr>
      <vt:lpstr>PowerPoint Presentation</vt:lpstr>
      <vt:lpstr>PowerPoint Presentation</vt:lpstr>
      <vt:lpstr>PowerPoint Presentation</vt:lpstr>
      <vt:lpstr>PowerPoint Presentation</vt:lpstr>
      <vt:lpstr>PowerPoint Presentation</vt:lpstr>
      <vt:lpstr>          Community Share  We will take volunteers who would like to share their thoughts on the MAEC social justice audit activity before going into our breakout groups. </vt:lpstr>
      <vt:lpstr>Breakout</vt:lpstr>
      <vt:lpstr>From Audit to Action</vt:lpstr>
      <vt:lpstr>Breakout</vt:lpstr>
      <vt:lpstr>Share-out &amp; Next Steps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Episcopal School A Moment vs. A Movement: Your Anti-racism Journey</dc:title>
  <dc:creator>Omekongo Dibinga</dc:creator>
  <cp:lastModifiedBy>Auchter, Joan</cp:lastModifiedBy>
  <cp:revision>63</cp:revision>
  <dcterms:created xsi:type="dcterms:W3CDTF">2020-12-09T14:25:02Z</dcterms:created>
  <dcterms:modified xsi:type="dcterms:W3CDTF">2021-06-08T14:52:57Z</dcterms:modified>
</cp:coreProperties>
</file>