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12.xml" ContentType="application/vnd.openxmlformats-officedocument.presentationml.notesSlide+xml"/>
  <Override PartName="/ppt/comments/comment9.xml" ContentType="application/vnd.openxmlformats-officedocument.presentationml.comments+xml"/>
  <Override PartName="/ppt/notesSlides/notesSlide13.xml" ContentType="application/vnd.openxmlformats-officedocument.presentationml.notesSlide+xml"/>
  <Override PartName="/ppt/comments/comment10.xml" ContentType="application/vnd.openxmlformats-officedocument.presentationml.comments+xml"/>
  <Override PartName="/ppt/notesSlides/notesSlide14.xml" ContentType="application/vnd.openxmlformats-officedocument.presentationml.notesSlide+xml"/>
  <Override PartName="/ppt/comments/comment1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sldIdLst>
    <p:sldId id="257" r:id="rId3"/>
    <p:sldId id="1400" r:id="rId4"/>
    <p:sldId id="1399" r:id="rId5"/>
    <p:sldId id="703" r:id="rId6"/>
    <p:sldId id="865" r:id="rId7"/>
    <p:sldId id="261" r:id="rId8"/>
    <p:sldId id="870" r:id="rId9"/>
    <p:sldId id="871" r:id="rId10"/>
    <p:sldId id="672" r:id="rId11"/>
    <p:sldId id="272" r:id="rId12"/>
    <p:sldId id="704" r:id="rId13"/>
    <p:sldId id="705" r:id="rId14"/>
    <p:sldId id="734" r:id="rId15"/>
    <p:sldId id="265" r:id="rId16"/>
    <p:sldId id="303" r:id="rId17"/>
    <p:sldId id="693" r:id="rId18"/>
    <p:sldId id="764" r:id="rId19"/>
    <p:sldId id="571" r:id="rId20"/>
    <p:sldId id="818" r:id="rId21"/>
    <p:sldId id="702" r:id="rId22"/>
    <p:sldId id="872" r:id="rId23"/>
    <p:sldId id="664" r:id="rId24"/>
    <p:sldId id="836" r:id="rId25"/>
    <p:sldId id="838" r:id="rId26"/>
    <p:sldId id="850" r:id="rId27"/>
    <p:sldId id="875" r:id="rId28"/>
    <p:sldId id="1402" r:id="rId29"/>
    <p:sldId id="299" r:id="rId30"/>
    <p:sldId id="14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chter, Joan" initials="AJ" lastIdx="11" clrIdx="0">
    <p:extLst>
      <p:ext uri="{19B8F6BF-5375-455C-9EA6-DF929625EA0E}">
        <p15:presenceInfo xmlns:p15="http://schemas.microsoft.com/office/powerpoint/2012/main" userId="S::auchterj@nassp.org::51163c98-9aa3-4275-bfc6-bfb47aa53fa5" providerId="AD"/>
      </p:ext>
    </p:extLst>
  </p:cmAuthor>
  <p:cmAuthor id="2" name="Omekongo Dibinga" initials="OD" lastIdx="6" clrIdx="1">
    <p:extLst>
      <p:ext uri="{19B8F6BF-5375-455C-9EA6-DF929625EA0E}">
        <p15:presenceInfo xmlns:p15="http://schemas.microsoft.com/office/powerpoint/2012/main" userId="S::omekongo@omekongo.com::57c09825-37f6-4b04-8da0-358621d59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p:restoredTop sz="78274" autoAdjust="0"/>
  </p:normalViewPr>
  <p:slideViewPr>
    <p:cSldViewPr snapToGrid="0" snapToObjects="1">
      <p:cViewPr varScale="1">
        <p:scale>
          <a:sx n="98" d="100"/>
          <a:sy n="98" d="100"/>
        </p:scale>
        <p:origin x="1038" y="84"/>
      </p:cViewPr>
      <p:guideLst/>
    </p:cSldViewPr>
  </p:slideViewPr>
  <p:notesTextViewPr>
    <p:cViewPr>
      <p:scale>
        <a:sx n="1" d="1"/>
        <a:sy n="1" d="1"/>
      </p:scale>
      <p:origin x="0" y="0"/>
    </p:cViewPr>
  </p:notesTextViewPr>
  <p:sorterViewPr>
    <p:cViewPr>
      <p:scale>
        <a:sx n="100" d="100"/>
        <a:sy n="100" d="100"/>
      </p:scale>
      <p:origin x="0" y="-2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5T09:54:27.585" idx="1">
    <p:pos x="4785" y="660"/>
    <p:text>changed the title and adde to slides to set the context  Where are you introducing video?  Interested in the timing of the two hours</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1-03-05T10:27:28.071" idx="8">
    <p:pos x="10" y="10"/>
    <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1-03-05T09:54:27.585" idx="1">
    <p:pos x="4785" y="660"/>
    <p:text>changed the title and adde to slides to set the context  Where are you introducing video?  Interested in the timing of the two hours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3-05T10:51:23.120" idx="10">
    <p:pos x="10" y="10"/>
    <p:text>You may wish to let them know they will be in the same group througout the series as well as the reason for it. Remind amd thank them tfor committing to the 5</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3-05T10:54:51.812" idx="11">
    <p:pos x="10" y="10"/>
    <p:text>Let me know if you need additinal language for this slide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3-05T09:57:09.582" idx="2">
    <p:pos x="7427" y="2734"/>
    <p:text>Should we add staff here as the school leader needs to motivate them in order to influence the culture of the school</p:text>
    <p:extLst>
      <p:ext uri="{C676402C-5697-4E1C-873F-D02D1690AC5C}">
        <p15:threadingInfo xmlns:p15="http://schemas.microsoft.com/office/powerpoint/2012/main" timeZoneBias="300"/>
      </p:ext>
    </p:extLst>
  </p:cm>
  <p:cm authorId="2" dt="2021-03-08T13:11:03.377" idx="1">
    <p:pos x="7427" y="2830"/>
    <p:text>Yes indeed.</p:text>
    <p:extLst>
      <p:ext uri="{C676402C-5697-4E1C-873F-D02D1690AC5C}">
        <p15:threadingInfo xmlns:p15="http://schemas.microsoft.com/office/powerpoint/2012/main" timeZoneBias="300">
          <p15:parentCm authorId="1" idx="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3-05T09:59:12.285" idx="3">
    <p:pos x="5032" y="2152"/>
    <p:text>When you are talking this, make it clear why you selected the San Diego Foundation's definition.</p:text>
    <p:extLst>
      <p:ext uri="{C676402C-5697-4E1C-873F-D02D1690AC5C}">
        <p15:threadingInfo xmlns:p15="http://schemas.microsoft.com/office/powerpoint/2012/main" timeZoneBias="300"/>
      </p:ext>
    </p:extLst>
  </p:cm>
  <p:cm authorId="2" dt="2021-03-08T13:11:33.392" idx="2">
    <p:pos x="5032" y="2248"/>
    <p:text>Will do!</p:text>
    <p:extLst>
      <p:ext uri="{C676402C-5697-4E1C-873F-D02D1690AC5C}">
        <p15:threadingInfo xmlns:p15="http://schemas.microsoft.com/office/powerpoint/2012/main" timeZoneBias="300">
          <p15:parentCm authorId="1" idx="3"/>
        </p15:threadingInfo>
      </p:ext>
    </p:extLst>
  </p:cm>
  <p:cm authorId="1" dt="2021-03-05T10:29:36.258" idx="9">
    <p:pos x="10" y="10"/>
    <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3-05T10:02:57.352" idx="4">
    <p:pos x="4123" y="103"/>
    <p:text>I'm sure you are introducing Diversity, Equity and Inclusion so that all members are framed</p:text>
    <p:extLst>
      <p:ext uri="{C676402C-5697-4E1C-873F-D02D1690AC5C}">
        <p15:threadingInfo xmlns:p15="http://schemas.microsoft.com/office/powerpoint/2012/main" timeZoneBias="300"/>
      </p:ext>
    </p:extLst>
  </p:cm>
  <p:cm authorId="2" dt="2021-03-08T13:14:02.511" idx="3">
    <p:pos x="4123" y="199"/>
    <p:text>Yes. I believe that we have to establish common meanings from the beginning because if we have differing definitions of something from the beginning, then we will run into conflict later. I don't plan on spending much time here but I know it is something we will have to come back to.</p:text>
    <p:extLst>
      <p:ext uri="{C676402C-5697-4E1C-873F-D02D1690AC5C}">
        <p15:threadingInfo xmlns:p15="http://schemas.microsoft.com/office/powerpoint/2012/main" timeZoneBias="300">
          <p15:parentCm authorId="1" idx="4"/>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3-05T10:06:31.178" idx="5">
    <p:pos x="10" y="10"/>
    <p:text>Who are you citing? Palmer or Parker</p:text>
    <p:extLst>
      <p:ext uri="{C676402C-5697-4E1C-873F-D02D1690AC5C}">
        <p15:threadingInfo xmlns:p15="http://schemas.microsoft.com/office/powerpoint/2012/main" timeZoneBias="300"/>
      </p:ext>
    </p:extLst>
  </p:cm>
  <p:cm authorId="2" dt="2021-03-08T13:14:41.408" idx="4">
    <p:pos x="10" y="106"/>
    <p:text>The person's name is Parker Palmer. 😁</p:text>
    <p:extLst>
      <p:ext uri="{C676402C-5697-4E1C-873F-D02D1690AC5C}">
        <p15:threadingInfo xmlns:p15="http://schemas.microsoft.com/office/powerpoint/2012/main" timeZoneBias="300">
          <p15:parentCm authorId="1" idx="5"/>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03-05T10:16:01.083" idx="6">
    <p:pos x="10" y="10"/>
    <p:text>are slides 19 and 20 breakouts?  They are powerful.  If not, perhaps slide 6 could be sel-reflection and these could be breakout - share out?</p:text>
    <p:extLst>
      <p:ext uri="{C676402C-5697-4E1C-873F-D02D1690AC5C}">
        <p15:threadingInfo xmlns:p15="http://schemas.microsoft.com/office/powerpoint/2012/main" timeZoneBias="300"/>
      </p:ext>
    </p:extLst>
  </p:cm>
  <p:cm authorId="2" dt="2021-03-08T13:15:29.180" idx="5">
    <p:pos x="10" y="106"/>
    <p:text>I planned on slides 8, 21, and 22 to be breakout groups. I am open to talking about doing something in w/19 &amp; 20. Maybe something to open up for general comments? Let me know.</p:text>
    <p:extLst>
      <p:ext uri="{C676402C-5697-4E1C-873F-D02D1690AC5C}">
        <p15:threadingInfo xmlns:p15="http://schemas.microsoft.com/office/powerpoint/2012/main" timeZoneBias="300">
          <p15:parentCm authorId="1" idx="6"/>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03-05T10:19:57.574" idx="7">
    <p:pos x="7555" y="722"/>
    <p:text>Not sure what to do with part 1. Relating to stages in slides 21 &amp; 22 - might you add a worksheet that would guide the participants thinking.   What is the purpose of this worksheet?  Reinforce why they are doing this is terms of what you said earlier in terms of things like slide 14.  Are we attempting to get them to apply what they learned.  How would I know I could be part of the opposite group?  Should I identify how I can be part of the opposite group?  Could you give some guiding questions for the principals to use as they informally assess the occupants of their schools?</p:text>
    <p:extLst>
      <p:ext uri="{C676402C-5697-4E1C-873F-D02D1690AC5C}">
        <p15:threadingInfo xmlns:p15="http://schemas.microsoft.com/office/powerpoint/2012/main" timeZoneBias="300"/>
      </p:ext>
    </p:extLst>
  </p:cm>
  <p:cm authorId="2" dt="2021-03-08T13:17:54.242" idx="6">
    <p:pos x="7555" y="818"/>
    <p:text>Absolutely will do this! Great idea!</p:text>
    <p:extLst>
      <p:ext uri="{C676402C-5697-4E1C-873F-D02D1690AC5C}">
        <p15:threadingInfo xmlns:p15="http://schemas.microsoft.com/office/powerpoint/2012/main" timeZoneBias="300">
          <p15:parentCm authorId="1" idx="7"/>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29E00-C7B1-A04E-920C-EA2080C1C6C0}"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63EEE-06A3-6648-AE74-4F8EE3C401EC}" type="slidenum">
              <a:rPr lang="en-US" smtClean="0"/>
              <a:t>‹#›</a:t>
            </a:fld>
            <a:endParaRPr lang="en-US"/>
          </a:p>
        </p:txBody>
      </p:sp>
    </p:spTree>
    <p:extLst>
      <p:ext uri="{BB962C8B-B14F-4D97-AF65-F5344CB8AC3E}">
        <p14:creationId xmlns:p14="http://schemas.microsoft.com/office/powerpoint/2010/main" val="169464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63EEE-06A3-6648-AE74-4F8EE3C401EC}" type="slidenum">
              <a:rPr lang="en-US" smtClean="0"/>
              <a:t>1</a:t>
            </a:fld>
            <a:endParaRPr lang="en-US"/>
          </a:p>
        </p:txBody>
      </p:sp>
    </p:spTree>
    <p:extLst>
      <p:ext uri="{BB962C8B-B14F-4D97-AF65-F5344CB8AC3E}">
        <p14:creationId xmlns:p14="http://schemas.microsoft.com/office/powerpoint/2010/main" val="348134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14</a:t>
            </a:fld>
            <a:endParaRPr lang="en-US"/>
          </a:p>
        </p:txBody>
      </p:sp>
    </p:spTree>
    <p:extLst>
      <p:ext uri="{BB962C8B-B14F-4D97-AF65-F5344CB8AC3E}">
        <p14:creationId xmlns:p14="http://schemas.microsoft.com/office/powerpoint/2010/main" val="115354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15</a:t>
            </a:fld>
            <a:endParaRPr lang="en-US"/>
          </a:p>
        </p:txBody>
      </p:sp>
    </p:spTree>
    <p:extLst>
      <p:ext uri="{BB962C8B-B14F-4D97-AF65-F5344CB8AC3E}">
        <p14:creationId xmlns:p14="http://schemas.microsoft.com/office/powerpoint/2010/main" val="116323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AA81882-EED0-4D06-92A9-16018794A429}" type="slidenum">
              <a:rPr lang="en-US" smtClean="0">
                <a:latin typeface="Arial" pitchFamily="34" charset="0"/>
                <a:cs typeface="Arial" pitchFamily="34" charset="0"/>
              </a:rPr>
              <a:pPr/>
              <a:t>25</a:t>
            </a:fld>
            <a:endParaRPr lang="en-US">
              <a:latin typeface="Arial" pitchFamily="34" charset="0"/>
              <a:cs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i="1">
                <a:latin typeface="Arial" pitchFamily="34" charset="0"/>
                <a:cs typeface="Arial" pitchFamily="34" charset="0"/>
              </a:rPr>
              <a:t>Research has shown that “patterns” of behaviors/characteristics can become more dominant in one culture over another.  Have you witnessed any of the behaviors identified in Cultural Styles – Intent/Impact chart? Let’s see how in all these examples, you, as the mainstream teacher may interpret them.</a:t>
            </a:r>
            <a:r>
              <a:rPr lang="en-US">
                <a:latin typeface="Arial" pitchFamily="34" charset="0"/>
                <a:cs typeface="Arial" pitchFamily="34" charset="0"/>
              </a:rPr>
              <a:t> </a:t>
            </a:r>
          </a:p>
        </p:txBody>
      </p:sp>
    </p:spTree>
    <p:extLst>
      <p:ext uri="{BB962C8B-B14F-4D97-AF65-F5344CB8AC3E}">
        <p14:creationId xmlns:p14="http://schemas.microsoft.com/office/powerpoint/2010/main" val="252079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28</a:t>
            </a:fld>
            <a:endParaRPr lang="en-US"/>
          </a:p>
        </p:txBody>
      </p:sp>
    </p:spTree>
    <p:extLst>
      <p:ext uri="{BB962C8B-B14F-4D97-AF65-F5344CB8AC3E}">
        <p14:creationId xmlns:p14="http://schemas.microsoft.com/office/powerpoint/2010/main" val="2510883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63EEE-06A3-6648-AE74-4F8EE3C401EC}" type="slidenum">
              <a:rPr lang="en-US" smtClean="0"/>
              <a:t>29</a:t>
            </a:fld>
            <a:endParaRPr lang="en-US"/>
          </a:p>
        </p:txBody>
      </p:sp>
    </p:spTree>
    <p:extLst>
      <p:ext uri="{BB962C8B-B14F-4D97-AF65-F5344CB8AC3E}">
        <p14:creationId xmlns:p14="http://schemas.microsoft.com/office/powerpoint/2010/main" val="304911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NASSP developed Building Ranks to create a common language that describes the critical and complex role of the school leader. This session highlights equity – one dimension of the Building Ranks framework.  And specifically, one aspect of equity, social justice. NASSP is committed to social justice and supporting your leadership. Thank you for committing to your own social justice leadership.</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50EECF-E197-49B5-9DBF-43AA913C7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83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4</a:t>
            </a:fld>
            <a:endParaRPr lang="en-US"/>
          </a:p>
        </p:txBody>
      </p:sp>
    </p:spTree>
    <p:extLst>
      <p:ext uri="{BB962C8B-B14F-4D97-AF65-F5344CB8AC3E}">
        <p14:creationId xmlns:p14="http://schemas.microsoft.com/office/powerpoint/2010/main" val="36182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B4F0848-499C-47CB-B63F-C649A935AAAB}" type="slidenum">
              <a:rPr lang="en-US" smtClean="0">
                <a:latin typeface="Arial" pitchFamily="34" charset="0"/>
                <a:cs typeface="Arial" pitchFamily="34" charset="0"/>
              </a:rPr>
              <a:pPr/>
              <a:t>5</a:t>
            </a:fld>
            <a:endParaRPr lang="en-US">
              <a:latin typeface="Arial" pitchFamily="34" charset="0"/>
              <a:cs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latin typeface="Arial" pitchFamily="34" charset="0"/>
                <a:cs typeface="Arial" pitchFamily="34" charset="0"/>
              </a:rPr>
              <a:t>The essential question and enduring understanding for equity professional development</a:t>
            </a:r>
          </a:p>
        </p:txBody>
      </p:sp>
    </p:spTree>
    <p:extLst>
      <p:ext uri="{BB962C8B-B14F-4D97-AF65-F5344CB8AC3E}">
        <p14:creationId xmlns:p14="http://schemas.microsoft.com/office/powerpoint/2010/main" val="184162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6</a:t>
            </a:fld>
            <a:endParaRPr lang="en-US"/>
          </a:p>
        </p:txBody>
      </p:sp>
    </p:spTree>
    <p:extLst>
      <p:ext uri="{BB962C8B-B14F-4D97-AF65-F5344CB8AC3E}">
        <p14:creationId xmlns:p14="http://schemas.microsoft.com/office/powerpoint/2010/main" val="118082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B4F0848-499C-47CB-B63F-C649A935AAAB}" type="slidenum">
              <a:rPr lang="en-US" smtClean="0">
                <a:latin typeface="Arial" pitchFamily="34" charset="0"/>
                <a:cs typeface="Arial" pitchFamily="34" charset="0"/>
              </a:rPr>
              <a:pPr/>
              <a:t>8</a:t>
            </a:fld>
            <a:endParaRPr lang="en-US">
              <a:latin typeface="Arial" pitchFamily="34" charset="0"/>
              <a:cs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latin typeface="Arial" pitchFamily="34" charset="0"/>
                <a:cs typeface="Arial" pitchFamily="34" charset="0"/>
              </a:rPr>
              <a:t>The essential question and enduring understanding for equity professional development</a:t>
            </a:r>
          </a:p>
        </p:txBody>
      </p:sp>
    </p:spTree>
    <p:extLst>
      <p:ext uri="{BB962C8B-B14F-4D97-AF65-F5344CB8AC3E}">
        <p14:creationId xmlns:p14="http://schemas.microsoft.com/office/powerpoint/2010/main" val="357937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10</a:t>
            </a:fld>
            <a:endParaRPr lang="en-US"/>
          </a:p>
        </p:txBody>
      </p:sp>
    </p:spTree>
    <p:extLst>
      <p:ext uri="{BB962C8B-B14F-4D97-AF65-F5344CB8AC3E}">
        <p14:creationId xmlns:p14="http://schemas.microsoft.com/office/powerpoint/2010/main" val="250608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11</a:t>
            </a:fld>
            <a:endParaRPr lang="en-US"/>
          </a:p>
        </p:txBody>
      </p:sp>
    </p:spTree>
    <p:extLst>
      <p:ext uri="{BB962C8B-B14F-4D97-AF65-F5344CB8AC3E}">
        <p14:creationId xmlns:p14="http://schemas.microsoft.com/office/powerpoint/2010/main" val="328423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13</a:t>
            </a:fld>
            <a:endParaRPr lang="en-US"/>
          </a:p>
        </p:txBody>
      </p:sp>
    </p:spTree>
    <p:extLst>
      <p:ext uri="{BB962C8B-B14F-4D97-AF65-F5344CB8AC3E}">
        <p14:creationId xmlns:p14="http://schemas.microsoft.com/office/powerpoint/2010/main" val="368321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F453-BF90-B44C-9E67-03CA9FA5CB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16ACAA-6164-E04A-B196-4506F06D3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C5655-C614-AC47-A388-880F1293D5B1}"/>
              </a:ext>
            </a:extLst>
          </p:cNvPr>
          <p:cNvSpPr>
            <a:spLocks noGrp="1"/>
          </p:cNvSpPr>
          <p:nvPr>
            <p:ph type="dt" sz="half" idx="10"/>
          </p:nvPr>
        </p:nvSpPr>
        <p:spPr/>
        <p:txBody>
          <a:bodyPr/>
          <a:lstStyle/>
          <a:p>
            <a:fld id="{05393569-7CC3-1845-88F1-E4D94EDA8A70}" type="datetimeFigureOut">
              <a:rPr lang="en-US" smtClean="0"/>
              <a:t>3/30/2021</a:t>
            </a:fld>
            <a:endParaRPr lang="en-US"/>
          </a:p>
        </p:txBody>
      </p:sp>
      <p:sp>
        <p:nvSpPr>
          <p:cNvPr id="5" name="Footer Placeholder 4">
            <a:extLst>
              <a:ext uri="{FF2B5EF4-FFF2-40B4-BE49-F238E27FC236}">
                <a16:creationId xmlns:a16="http://schemas.microsoft.com/office/drawing/2014/main" id="{5F99499E-E3F8-CA4D-883B-0F8AC8EC1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7DD68-ECBE-F045-A2C3-9F3A86B16FD8}"/>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3086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D49D-9D69-1347-92F8-B28D698FB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09323-CA35-EB4C-9ED1-C8CC052604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D2B77-51F3-A342-B375-2D6B33C40808}"/>
              </a:ext>
            </a:extLst>
          </p:cNvPr>
          <p:cNvSpPr>
            <a:spLocks noGrp="1"/>
          </p:cNvSpPr>
          <p:nvPr>
            <p:ph type="dt" sz="half" idx="10"/>
          </p:nvPr>
        </p:nvSpPr>
        <p:spPr/>
        <p:txBody>
          <a:bodyPr/>
          <a:lstStyle/>
          <a:p>
            <a:fld id="{05393569-7CC3-1845-88F1-E4D94EDA8A70}" type="datetimeFigureOut">
              <a:rPr lang="en-US" smtClean="0"/>
              <a:t>3/30/2021</a:t>
            </a:fld>
            <a:endParaRPr lang="en-US"/>
          </a:p>
        </p:txBody>
      </p:sp>
      <p:sp>
        <p:nvSpPr>
          <p:cNvPr id="5" name="Footer Placeholder 4">
            <a:extLst>
              <a:ext uri="{FF2B5EF4-FFF2-40B4-BE49-F238E27FC236}">
                <a16:creationId xmlns:a16="http://schemas.microsoft.com/office/drawing/2014/main" id="{55E03A70-0F4D-1A4F-ABAE-8E62AAB54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093E0-247C-8E4A-8CD4-924733037CDE}"/>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410699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90AC93-9EF6-3A4C-B673-0C7AA3F56A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3080F3-2446-7842-B9B2-387B92CE5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AD1AB-E87F-A249-9849-E927895EEE6F}"/>
              </a:ext>
            </a:extLst>
          </p:cNvPr>
          <p:cNvSpPr>
            <a:spLocks noGrp="1"/>
          </p:cNvSpPr>
          <p:nvPr>
            <p:ph type="dt" sz="half" idx="10"/>
          </p:nvPr>
        </p:nvSpPr>
        <p:spPr/>
        <p:txBody>
          <a:bodyPr/>
          <a:lstStyle/>
          <a:p>
            <a:fld id="{05393569-7CC3-1845-88F1-E4D94EDA8A70}" type="datetimeFigureOut">
              <a:rPr lang="en-US" smtClean="0"/>
              <a:t>3/30/2021</a:t>
            </a:fld>
            <a:endParaRPr lang="en-US"/>
          </a:p>
        </p:txBody>
      </p:sp>
      <p:sp>
        <p:nvSpPr>
          <p:cNvPr id="5" name="Footer Placeholder 4">
            <a:extLst>
              <a:ext uri="{FF2B5EF4-FFF2-40B4-BE49-F238E27FC236}">
                <a16:creationId xmlns:a16="http://schemas.microsoft.com/office/drawing/2014/main" id="{A377EBAD-CE70-1F4B-B29A-430C09129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576E9-D525-6D41-9941-EFF443AA1981}"/>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222249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build_ranks_PPT_blu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a:xfrm>
            <a:off x="76474" y="2351566"/>
            <a:ext cx="12039053" cy="1754327"/>
          </a:xfrm>
          <a:prstGeom prst="rect">
            <a:avLst/>
          </a:prstGeom>
          <a:noFill/>
        </p:spPr>
        <p:txBody>
          <a:bodyPr wrap="square" rtlCol="0">
            <a:spAutoFit/>
          </a:bodyPr>
          <a:lstStyle/>
          <a:p>
            <a:pPr algn="ctr"/>
            <a:r>
              <a:rPr lang="en-US" sz="6000" b="1" dirty="0">
                <a:solidFill>
                  <a:schemeClr val="bg1"/>
                </a:solidFill>
                <a:latin typeface="Helvetica"/>
              </a:rPr>
              <a:t>BUILDING RANKS</a:t>
            </a:r>
          </a:p>
          <a:p>
            <a:pPr algn="ctr"/>
            <a:r>
              <a:rPr lang="en-US" sz="4800" b="1" dirty="0">
                <a:solidFill>
                  <a:schemeClr val="bg1"/>
                </a:solidFill>
                <a:latin typeface="Helvetica"/>
              </a:rPr>
              <a:t>TITLE TITLE</a:t>
            </a:r>
          </a:p>
        </p:txBody>
      </p:sp>
    </p:spTree>
    <p:extLst>
      <p:ext uri="{BB962C8B-B14F-4D97-AF65-F5344CB8AC3E}">
        <p14:creationId xmlns:p14="http://schemas.microsoft.com/office/powerpoint/2010/main" val="3401035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descr="top_banr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371655"/>
          </a:xfrm>
          <a:prstGeom prst="rect">
            <a:avLst/>
          </a:prstGeom>
        </p:spPr>
      </p:pic>
      <p:sp>
        <p:nvSpPr>
          <p:cNvPr id="6" name="Title 1"/>
          <p:cNvSpPr>
            <a:spLocks noGrp="1"/>
          </p:cNvSpPr>
          <p:nvPr>
            <p:ph type="title" idx="4294967295"/>
          </p:nvPr>
        </p:nvSpPr>
        <p:spPr>
          <a:xfrm>
            <a:off x="609600" y="753957"/>
            <a:ext cx="10972800" cy="569277"/>
          </a:xfrm>
          <a:prstGeom prst="rect">
            <a:avLst/>
          </a:prstGeom>
        </p:spPr>
        <p:txBody>
          <a:bodyPr>
            <a:normAutofit fontScale="90000"/>
          </a:bodyPr>
          <a:lstStyle>
            <a:lvl1pPr algn="l">
              <a:lnSpc>
                <a:spcPts val="2440"/>
              </a:lnSpc>
              <a:defRPr/>
            </a:lvl1pPr>
          </a:lstStyle>
          <a:p>
            <a:pPr algn="l">
              <a:lnSpc>
                <a:spcPts val="2440"/>
              </a:lnSpc>
            </a:pPr>
            <a:r>
              <a:rPr lang="en-US" b="1" dirty="0">
                <a:solidFill>
                  <a:schemeClr val="bg1"/>
                </a:solidFill>
                <a:latin typeface="Helvetica"/>
                <a:cs typeface="Helvetica"/>
              </a:rPr>
              <a:t>CONTENT TITLE</a:t>
            </a:r>
            <a:br>
              <a:rPr lang="en-US" sz="3200" b="1" dirty="0">
                <a:solidFill>
                  <a:schemeClr val="bg1"/>
                </a:solidFill>
                <a:latin typeface="Helvetica"/>
                <a:cs typeface="Helvetica"/>
              </a:rPr>
            </a:br>
            <a:br>
              <a:rPr lang="en-US" sz="3200" b="1" dirty="0">
                <a:solidFill>
                  <a:schemeClr val="bg1"/>
                </a:solidFill>
                <a:latin typeface="Helvetica"/>
                <a:cs typeface="Helvetica"/>
              </a:rPr>
            </a:br>
            <a:endParaRPr lang="en-US" sz="3200" b="1" dirty="0">
              <a:solidFill>
                <a:schemeClr val="bg1"/>
              </a:solidFill>
              <a:latin typeface="Helvetica"/>
              <a:cs typeface="Helvetica"/>
            </a:endParaRPr>
          </a:p>
        </p:txBody>
      </p:sp>
    </p:spTree>
    <p:extLst>
      <p:ext uri="{BB962C8B-B14F-4D97-AF65-F5344CB8AC3E}">
        <p14:creationId xmlns:p14="http://schemas.microsoft.com/office/powerpoint/2010/main" val="253459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Title 1"/>
          <p:cNvSpPr txBox="1">
            <a:spLocks/>
          </p:cNvSpPr>
          <p:nvPr userDrawn="1"/>
        </p:nvSpPr>
        <p:spPr>
          <a:xfrm>
            <a:off x="609600" y="4856602"/>
            <a:ext cx="10972800" cy="11018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800" b="1" i="0" kern="1200" cap="none">
                <a:solidFill>
                  <a:schemeClr val="accent1"/>
                </a:solidFill>
                <a:latin typeface="Helvetica"/>
                <a:ea typeface="+mj-ea"/>
                <a:cs typeface="Helvetica"/>
              </a:defRPr>
            </a:lvl1pPr>
          </a:lstStyle>
          <a:p>
            <a:r>
              <a:rPr lang="en-US" sz="2800" dirty="0"/>
              <a:t>Presenter Name</a:t>
            </a:r>
          </a:p>
        </p:txBody>
      </p:sp>
      <p:pic>
        <p:nvPicPr>
          <p:cNvPr id="7" name="Picture 6" descr="build_ranks_logo36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9891" y="734685"/>
            <a:ext cx="4792219" cy="3999014"/>
          </a:xfrm>
          <a:prstGeom prst="rect">
            <a:avLst/>
          </a:prstGeom>
        </p:spPr>
      </p:pic>
      <p:pic>
        <p:nvPicPr>
          <p:cNvPr id="8" name="Picture 7" descr="build_ranks_PPT_blue-blue-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307848"/>
          </a:xfrm>
          <a:prstGeom prst="rect">
            <a:avLst/>
          </a:prstGeom>
        </p:spPr>
      </p:pic>
    </p:spTree>
    <p:extLst>
      <p:ext uri="{BB962C8B-B14F-4D97-AF65-F5344CB8AC3E}">
        <p14:creationId xmlns:p14="http://schemas.microsoft.com/office/powerpoint/2010/main" val="750561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build_ranks_PPT_blu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753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build_ranks_PPT_green-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295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build_ranks_PPT_blu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userDrawn="1"/>
        </p:nvSpPr>
        <p:spPr>
          <a:xfrm>
            <a:off x="120172" y="2490865"/>
            <a:ext cx="11951656" cy="1015663"/>
          </a:xfrm>
          <a:prstGeom prst="rect">
            <a:avLst/>
          </a:prstGeom>
          <a:noFill/>
        </p:spPr>
        <p:txBody>
          <a:bodyPr wrap="square" rtlCol="0">
            <a:spAutoFit/>
          </a:bodyPr>
          <a:lstStyle/>
          <a:p>
            <a:pPr algn="ctr"/>
            <a:r>
              <a:rPr lang="en-US" sz="6000" b="1" dirty="0">
                <a:solidFill>
                  <a:schemeClr val="bg1"/>
                </a:solidFill>
                <a:latin typeface="Helvetica"/>
              </a:rPr>
              <a:t>THANK YOU</a:t>
            </a:r>
          </a:p>
        </p:txBody>
      </p:sp>
      <p:pic>
        <p:nvPicPr>
          <p:cNvPr id="5" name="Picture 4" descr="NASSP_Logo_2014_Re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800" y="4688716"/>
            <a:ext cx="2438400" cy="692788"/>
          </a:xfrm>
          <a:prstGeom prst="rect">
            <a:avLst/>
          </a:prstGeom>
        </p:spPr>
      </p:pic>
    </p:spTree>
    <p:extLst>
      <p:ext uri="{BB962C8B-B14F-4D97-AF65-F5344CB8AC3E}">
        <p14:creationId xmlns:p14="http://schemas.microsoft.com/office/powerpoint/2010/main" val="1408300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lide A with watermark">
    <p:spTree>
      <p:nvGrpSpPr>
        <p:cNvPr id="1" name=""/>
        <p:cNvGrpSpPr/>
        <p:nvPr/>
      </p:nvGrpSpPr>
      <p:grpSpPr>
        <a:xfrm>
          <a:off x="0" y="0"/>
          <a:ext cx="0" cy="0"/>
          <a:chOff x="0" y="0"/>
          <a:chExt cx="0" cy="0"/>
        </a:xfrm>
      </p:grpSpPr>
      <p:pic>
        <p:nvPicPr>
          <p:cNvPr id="5" name="Picture 4" descr="flame watermar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7083" y="2890713"/>
            <a:ext cx="2974919" cy="3464214"/>
          </a:xfrm>
          <a:prstGeom prst="rect">
            <a:avLst/>
          </a:prstGeom>
        </p:spPr>
      </p:pic>
      <p:pic>
        <p:nvPicPr>
          <p:cNvPr id="8" name="Picture 7" descr="NASSP_Logo_2014_Full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3495" y="154865"/>
            <a:ext cx="1582245" cy="449541"/>
          </a:xfrm>
          <a:prstGeom prst="rect">
            <a:avLst/>
          </a:prstGeom>
        </p:spPr>
      </p:pic>
      <p:sp>
        <p:nvSpPr>
          <p:cNvPr id="10" name="Text Placeholder 11"/>
          <p:cNvSpPr>
            <a:spLocks noGrp="1"/>
          </p:cNvSpPr>
          <p:nvPr>
            <p:ph type="body" sz="quarter" idx="13" hasCustomPrompt="1"/>
          </p:nvPr>
        </p:nvSpPr>
        <p:spPr>
          <a:xfrm>
            <a:off x="2111259" y="1615031"/>
            <a:ext cx="8047871" cy="4061095"/>
          </a:xfrm>
          <a:prstGeom prst="rect">
            <a:avLst/>
          </a:prstGeom>
        </p:spPr>
        <p:txBody>
          <a:bodyPr vert="horz"/>
          <a:lstStyle>
            <a:lvl1pPr marL="0" indent="0" algn="ctr">
              <a:buNone/>
              <a:defRPr sz="3000" baseline="0">
                <a:solidFill>
                  <a:schemeClr val="tx1"/>
                </a:solidFill>
                <a:latin typeface="Trebuchet MS"/>
                <a:cs typeface="Trebuchet MS"/>
              </a:defRPr>
            </a:lvl1pPr>
          </a:lstStyle>
          <a:p>
            <a:pPr lvl="0"/>
            <a:r>
              <a:rPr lang="en-US" dirty="0"/>
              <a:t>Click to edit narrative copy</a:t>
            </a:r>
          </a:p>
        </p:txBody>
      </p:sp>
      <p:sp>
        <p:nvSpPr>
          <p:cNvPr id="7" name="Text Placeholder 2"/>
          <p:cNvSpPr>
            <a:spLocks noGrp="1"/>
          </p:cNvSpPr>
          <p:nvPr>
            <p:ph type="body" sz="quarter" idx="14" hasCustomPrompt="1"/>
          </p:nvPr>
        </p:nvSpPr>
        <p:spPr>
          <a:xfrm>
            <a:off x="325968" y="155576"/>
            <a:ext cx="6659033" cy="449263"/>
          </a:xfrm>
          <a:prstGeom prst="rect">
            <a:avLst/>
          </a:prstGeom>
        </p:spPr>
        <p:txBody>
          <a:bodyPr vert="horz"/>
          <a:lstStyle>
            <a:lvl1pPr marL="0" indent="0">
              <a:buNone/>
              <a:defRPr sz="2800">
                <a:solidFill>
                  <a:srgbClr val="4C4C4C"/>
                </a:solidFill>
                <a:latin typeface="Trebuchet MS"/>
                <a:cs typeface="Trebuchet MS"/>
              </a:defRPr>
            </a:lvl1pPr>
            <a:lvl2pPr>
              <a:defRPr>
                <a:solidFill>
                  <a:srgbClr val="4C4C4C"/>
                </a:solidFill>
              </a:defRPr>
            </a:lvl2pPr>
            <a:lvl3pPr>
              <a:defRPr>
                <a:solidFill>
                  <a:srgbClr val="4C4C4C"/>
                </a:solidFill>
              </a:defRPr>
            </a:lvl3pPr>
            <a:lvl4pPr>
              <a:defRPr>
                <a:solidFill>
                  <a:srgbClr val="4C4C4C"/>
                </a:solidFill>
              </a:defRPr>
            </a:lvl4pPr>
            <a:lvl5pPr>
              <a:defRPr>
                <a:solidFill>
                  <a:srgbClr val="4C4C4C"/>
                </a:solidFill>
              </a:defRPr>
            </a:lvl5pPr>
          </a:lstStyle>
          <a:p>
            <a:pPr lvl="0"/>
            <a:r>
              <a:rPr lang="en-US" dirty="0"/>
              <a:t>CLICK TO EDIT SLIDE TITLE</a:t>
            </a:r>
          </a:p>
        </p:txBody>
      </p:sp>
    </p:spTree>
    <p:extLst>
      <p:ext uri="{BB962C8B-B14F-4D97-AF65-F5344CB8AC3E}">
        <p14:creationId xmlns:p14="http://schemas.microsoft.com/office/powerpoint/2010/main" val="337989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6266-95D3-4D29-96CD-100289448AC2}"/>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054A9B-6031-4669-B0B8-7CF2350A35E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A1452-2BEC-413B-9EA5-7250F380623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A1CB15-436B-41BA-BC0E-2E1FBC7A6EDD}"/>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FB222-89E0-4D30-8CC9-9682BE1E2BD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5B6CA5-B688-4358-8FF9-C5DA03E651E6}"/>
              </a:ext>
            </a:extLst>
          </p:cNvPr>
          <p:cNvSpPr>
            <a:spLocks noGrp="1"/>
          </p:cNvSpPr>
          <p:nvPr>
            <p:ph type="dt" sz="half" idx="10"/>
          </p:nvPr>
        </p:nvSpPr>
        <p:spPr>
          <a:xfrm>
            <a:off x="838200" y="6356352"/>
            <a:ext cx="2743200" cy="365125"/>
          </a:xfrm>
          <a:prstGeom prst="rect">
            <a:avLst/>
          </a:prstGeom>
        </p:spPr>
        <p:txBody>
          <a:bodyPr/>
          <a:lstStyle/>
          <a:p>
            <a:fld id="{AA145822-AE19-4108-8572-E56ECB7BA6E9}" type="datetimeFigureOut">
              <a:rPr lang="en-US" smtClean="0"/>
              <a:t>3/30/2021</a:t>
            </a:fld>
            <a:endParaRPr lang="en-US" dirty="0"/>
          </a:p>
        </p:txBody>
      </p:sp>
      <p:sp>
        <p:nvSpPr>
          <p:cNvPr id="8" name="Footer Placeholder 7">
            <a:extLst>
              <a:ext uri="{FF2B5EF4-FFF2-40B4-BE49-F238E27FC236}">
                <a16:creationId xmlns:a16="http://schemas.microsoft.com/office/drawing/2014/main" id="{1CC710C8-971B-4B6B-9965-716FFC75ED1E}"/>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B45F1733-793B-4D90-AF25-EE9A8D7E780C}"/>
              </a:ext>
            </a:extLst>
          </p:cNvPr>
          <p:cNvSpPr>
            <a:spLocks noGrp="1"/>
          </p:cNvSpPr>
          <p:nvPr>
            <p:ph type="sldNum" sz="quarter" idx="12"/>
          </p:nvPr>
        </p:nvSpPr>
        <p:spPr>
          <a:xfrm>
            <a:off x="8610600" y="6356352"/>
            <a:ext cx="2743200" cy="365125"/>
          </a:xfrm>
          <a:prstGeom prst="rect">
            <a:avLst/>
          </a:prstGeom>
        </p:spPr>
        <p:txBody>
          <a:bodyPr/>
          <a:lstStyle/>
          <a:p>
            <a:fld id="{F6F2486F-7A6E-4989-B9CF-4BEC61C1931D}" type="slidenum">
              <a:rPr lang="en-US" smtClean="0"/>
              <a:t>‹#›</a:t>
            </a:fld>
            <a:endParaRPr lang="en-US" dirty="0"/>
          </a:p>
        </p:txBody>
      </p:sp>
    </p:spTree>
    <p:extLst>
      <p:ext uri="{BB962C8B-B14F-4D97-AF65-F5344CB8AC3E}">
        <p14:creationId xmlns:p14="http://schemas.microsoft.com/office/powerpoint/2010/main" val="349253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287E-C63B-1148-BDB2-19AB26D5D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F8DB3-EDE1-6640-8DDB-277E7EA73D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7D982-D438-B643-BA67-5CDB881367D1}"/>
              </a:ext>
            </a:extLst>
          </p:cNvPr>
          <p:cNvSpPr>
            <a:spLocks noGrp="1"/>
          </p:cNvSpPr>
          <p:nvPr>
            <p:ph type="dt" sz="half" idx="10"/>
          </p:nvPr>
        </p:nvSpPr>
        <p:spPr/>
        <p:txBody>
          <a:bodyPr/>
          <a:lstStyle/>
          <a:p>
            <a:fld id="{05393569-7CC3-1845-88F1-E4D94EDA8A70}" type="datetimeFigureOut">
              <a:rPr lang="en-US" smtClean="0"/>
              <a:t>3/30/2021</a:t>
            </a:fld>
            <a:endParaRPr lang="en-US"/>
          </a:p>
        </p:txBody>
      </p:sp>
      <p:sp>
        <p:nvSpPr>
          <p:cNvPr id="5" name="Footer Placeholder 4">
            <a:extLst>
              <a:ext uri="{FF2B5EF4-FFF2-40B4-BE49-F238E27FC236}">
                <a16:creationId xmlns:a16="http://schemas.microsoft.com/office/drawing/2014/main" id="{45CE5C42-CEA6-7549-92BE-6D7508C1B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89195-51DB-2741-A7D4-04773870E450}"/>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181680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2ED8-1651-A04F-B07B-146112323C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59F796-2379-FA4D-8529-910CB7568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194701-0185-2A48-AFA3-C45579DD2341}"/>
              </a:ext>
            </a:extLst>
          </p:cNvPr>
          <p:cNvSpPr>
            <a:spLocks noGrp="1"/>
          </p:cNvSpPr>
          <p:nvPr>
            <p:ph type="dt" sz="half" idx="10"/>
          </p:nvPr>
        </p:nvSpPr>
        <p:spPr/>
        <p:txBody>
          <a:bodyPr/>
          <a:lstStyle/>
          <a:p>
            <a:fld id="{05393569-7CC3-1845-88F1-E4D94EDA8A70}" type="datetimeFigureOut">
              <a:rPr lang="en-US" smtClean="0"/>
              <a:t>3/30/2021</a:t>
            </a:fld>
            <a:endParaRPr lang="en-US"/>
          </a:p>
        </p:txBody>
      </p:sp>
      <p:sp>
        <p:nvSpPr>
          <p:cNvPr id="5" name="Footer Placeholder 4">
            <a:extLst>
              <a:ext uri="{FF2B5EF4-FFF2-40B4-BE49-F238E27FC236}">
                <a16:creationId xmlns:a16="http://schemas.microsoft.com/office/drawing/2014/main" id="{9FEFDF1D-8298-4840-A36D-3D4668783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3ED75-8863-2A44-B6E0-4C7BB57A9EBB}"/>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308985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4F97-1E6C-6C40-A1C4-6CC10A0549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E9550-D7F7-064A-950C-6D409D454D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2CC21F-3BA2-B347-A4B9-0D09418A41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F1BE0B-6332-4341-B4C3-8C02B9642916}"/>
              </a:ext>
            </a:extLst>
          </p:cNvPr>
          <p:cNvSpPr>
            <a:spLocks noGrp="1"/>
          </p:cNvSpPr>
          <p:nvPr>
            <p:ph type="dt" sz="half" idx="10"/>
          </p:nvPr>
        </p:nvSpPr>
        <p:spPr/>
        <p:txBody>
          <a:bodyPr/>
          <a:lstStyle/>
          <a:p>
            <a:fld id="{05393569-7CC3-1845-88F1-E4D94EDA8A70}" type="datetimeFigureOut">
              <a:rPr lang="en-US" smtClean="0"/>
              <a:t>3/30/2021</a:t>
            </a:fld>
            <a:endParaRPr lang="en-US"/>
          </a:p>
        </p:txBody>
      </p:sp>
      <p:sp>
        <p:nvSpPr>
          <p:cNvPr id="6" name="Footer Placeholder 5">
            <a:extLst>
              <a:ext uri="{FF2B5EF4-FFF2-40B4-BE49-F238E27FC236}">
                <a16:creationId xmlns:a16="http://schemas.microsoft.com/office/drawing/2014/main" id="{F1C82A61-A848-AB42-8F22-EB08C2004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F989AD-A7E8-534F-8FD3-754D9BF430CC}"/>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139109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D914-F3B8-F44A-A33E-613F0ADB1B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6CDC3-3148-A041-BBD6-3E2E63BE9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15798D-1BD7-EB4B-96CA-D60AB2C5D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34C1A-722A-9741-A638-628B809DB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80895-3A61-FA4F-8A11-DBEBE79D8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D73B6-FC53-6C4C-A80C-9D52AF6002F4}"/>
              </a:ext>
            </a:extLst>
          </p:cNvPr>
          <p:cNvSpPr>
            <a:spLocks noGrp="1"/>
          </p:cNvSpPr>
          <p:nvPr>
            <p:ph type="dt" sz="half" idx="10"/>
          </p:nvPr>
        </p:nvSpPr>
        <p:spPr/>
        <p:txBody>
          <a:bodyPr/>
          <a:lstStyle/>
          <a:p>
            <a:fld id="{05393569-7CC3-1845-88F1-E4D94EDA8A70}" type="datetimeFigureOut">
              <a:rPr lang="en-US" smtClean="0"/>
              <a:t>3/30/2021</a:t>
            </a:fld>
            <a:endParaRPr lang="en-US"/>
          </a:p>
        </p:txBody>
      </p:sp>
      <p:sp>
        <p:nvSpPr>
          <p:cNvPr id="8" name="Footer Placeholder 7">
            <a:extLst>
              <a:ext uri="{FF2B5EF4-FFF2-40B4-BE49-F238E27FC236}">
                <a16:creationId xmlns:a16="http://schemas.microsoft.com/office/drawing/2014/main" id="{50E8FD51-E6BD-0041-9F41-BF06FBF800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B915A4-2CB6-484A-B656-5E641D634B0D}"/>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318380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599D-1973-E247-8EF3-1412C0242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E680BD-E1D1-584A-AC1D-E0490DCC1B13}"/>
              </a:ext>
            </a:extLst>
          </p:cNvPr>
          <p:cNvSpPr>
            <a:spLocks noGrp="1"/>
          </p:cNvSpPr>
          <p:nvPr>
            <p:ph type="dt" sz="half" idx="10"/>
          </p:nvPr>
        </p:nvSpPr>
        <p:spPr/>
        <p:txBody>
          <a:bodyPr/>
          <a:lstStyle/>
          <a:p>
            <a:fld id="{05393569-7CC3-1845-88F1-E4D94EDA8A70}" type="datetimeFigureOut">
              <a:rPr lang="en-US" smtClean="0"/>
              <a:t>3/30/2021</a:t>
            </a:fld>
            <a:endParaRPr lang="en-US"/>
          </a:p>
        </p:txBody>
      </p:sp>
      <p:sp>
        <p:nvSpPr>
          <p:cNvPr id="4" name="Footer Placeholder 3">
            <a:extLst>
              <a:ext uri="{FF2B5EF4-FFF2-40B4-BE49-F238E27FC236}">
                <a16:creationId xmlns:a16="http://schemas.microsoft.com/office/drawing/2014/main" id="{58C0CC76-AE2D-064E-97DF-D8AF045176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1F8A6-47DB-EB49-9594-9F70C187795B}"/>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275918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9FA395-6019-4B4F-A61A-5426AB4A0F63}"/>
              </a:ext>
            </a:extLst>
          </p:cNvPr>
          <p:cNvSpPr>
            <a:spLocks noGrp="1"/>
          </p:cNvSpPr>
          <p:nvPr>
            <p:ph type="dt" sz="half" idx="10"/>
          </p:nvPr>
        </p:nvSpPr>
        <p:spPr/>
        <p:txBody>
          <a:bodyPr/>
          <a:lstStyle/>
          <a:p>
            <a:fld id="{05393569-7CC3-1845-88F1-E4D94EDA8A70}" type="datetimeFigureOut">
              <a:rPr lang="en-US" smtClean="0"/>
              <a:t>3/30/2021</a:t>
            </a:fld>
            <a:endParaRPr lang="en-US"/>
          </a:p>
        </p:txBody>
      </p:sp>
      <p:sp>
        <p:nvSpPr>
          <p:cNvPr id="3" name="Footer Placeholder 2">
            <a:extLst>
              <a:ext uri="{FF2B5EF4-FFF2-40B4-BE49-F238E27FC236}">
                <a16:creationId xmlns:a16="http://schemas.microsoft.com/office/drawing/2014/main" id="{A6AEA5DC-00F7-0E41-B591-ABA5A4BC94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2D2D06-F9B5-0D48-B733-30FF51F39E54}"/>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188044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99EA-CFFA-6E45-A0EE-C0AC9DD3A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2ABCDD-BD9A-1E4D-A2CC-1AC4FE1DD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611982-0928-F744-99CC-58483F89A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032CB-9014-2746-8234-C7942648A6EE}"/>
              </a:ext>
            </a:extLst>
          </p:cNvPr>
          <p:cNvSpPr>
            <a:spLocks noGrp="1"/>
          </p:cNvSpPr>
          <p:nvPr>
            <p:ph type="dt" sz="half" idx="10"/>
          </p:nvPr>
        </p:nvSpPr>
        <p:spPr/>
        <p:txBody>
          <a:bodyPr/>
          <a:lstStyle/>
          <a:p>
            <a:fld id="{05393569-7CC3-1845-88F1-E4D94EDA8A70}" type="datetimeFigureOut">
              <a:rPr lang="en-US" smtClean="0"/>
              <a:t>3/30/2021</a:t>
            </a:fld>
            <a:endParaRPr lang="en-US"/>
          </a:p>
        </p:txBody>
      </p:sp>
      <p:sp>
        <p:nvSpPr>
          <p:cNvPr id="6" name="Footer Placeholder 5">
            <a:extLst>
              <a:ext uri="{FF2B5EF4-FFF2-40B4-BE49-F238E27FC236}">
                <a16:creationId xmlns:a16="http://schemas.microsoft.com/office/drawing/2014/main" id="{10182CCE-E0AA-9A45-A0D1-77E2EC973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1B65D-6AD1-4641-AD02-34BA9020120F}"/>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405647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5B42-1580-7C4A-A204-DD521D2F2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2DE51-1ED0-7241-94C1-F95D47A34E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A759C1-717D-D846-B82F-3617C687A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ABAD6-E1C7-834E-A379-6B4492DF3795}"/>
              </a:ext>
            </a:extLst>
          </p:cNvPr>
          <p:cNvSpPr>
            <a:spLocks noGrp="1"/>
          </p:cNvSpPr>
          <p:nvPr>
            <p:ph type="dt" sz="half" idx="10"/>
          </p:nvPr>
        </p:nvSpPr>
        <p:spPr/>
        <p:txBody>
          <a:bodyPr/>
          <a:lstStyle/>
          <a:p>
            <a:fld id="{05393569-7CC3-1845-88F1-E4D94EDA8A70}" type="datetimeFigureOut">
              <a:rPr lang="en-US" smtClean="0"/>
              <a:t>3/30/2021</a:t>
            </a:fld>
            <a:endParaRPr lang="en-US"/>
          </a:p>
        </p:txBody>
      </p:sp>
      <p:sp>
        <p:nvSpPr>
          <p:cNvPr id="6" name="Footer Placeholder 5">
            <a:extLst>
              <a:ext uri="{FF2B5EF4-FFF2-40B4-BE49-F238E27FC236}">
                <a16:creationId xmlns:a16="http://schemas.microsoft.com/office/drawing/2014/main" id="{A94E7B48-9A64-D844-B73A-1743BAB109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9246E-EFF9-144E-9EE1-080AEF0BB1EE}"/>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27851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6A21EC-6311-D544-93A6-1FA498585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2A04EE-2858-8945-BD2E-DA30809D5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52B5F-BAC1-5549-BBE6-4E9B4F4FC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93569-7CC3-1845-88F1-E4D94EDA8A70}" type="datetimeFigureOut">
              <a:rPr lang="en-US" smtClean="0"/>
              <a:t>3/30/2021</a:t>
            </a:fld>
            <a:endParaRPr lang="en-US"/>
          </a:p>
        </p:txBody>
      </p:sp>
      <p:sp>
        <p:nvSpPr>
          <p:cNvPr id="5" name="Footer Placeholder 4">
            <a:extLst>
              <a:ext uri="{FF2B5EF4-FFF2-40B4-BE49-F238E27FC236}">
                <a16:creationId xmlns:a16="http://schemas.microsoft.com/office/drawing/2014/main" id="{DE483614-E536-574D-8AC6-F81B44FFF8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03CDBA-1ADF-F047-AE72-BE81BA2F8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35A2C-4413-2147-92F5-05447E883258}" type="slidenum">
              <a:rPr lang="en-US" smtClean="0"/>
              <a:t>‹#›</a:t>
            </a:fld>
            <a:endParaRPr lang="en-US"/>
          </a:p>
        </p:txBody>
      </p:sp>
    </p:spTree>
    <p:extLst>
      <p:ext uri="{BB962C8B-B14F-4D97-AF65-F5344CB8AC3E}">
        <p14:creationId xmlns:p14="http://schemas.microsoft.com/office/powerpoint/2010/main" val="3899644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500" y="57482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609600" y="2030047"/>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2158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1" latinLnBrk="0" hangingPunct="1">
        <a:spcBef>
          <a:spcPct val="0"/>
        </a:spcBef>
        <a:buNone/>
        <a:defRPr sz="3200" b="1" i="0" kern="1200" cap="all">
          <a:solidFill>
            <a:schemeClr val="accent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Helvetica"/>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imgres?imgurl=http://newsimg.bbc.co.uk/media/images/40899000/jpg/_40899433_blackpupils_classroom2_203.jpg&amp;imgrefurl=http://news.bbc.co.uk/1/hi/uk/4325965.stm&amp;usg=__fQaLTRCorDwuLHB35-6ncYhy6R0=&amp;h=152&amp;w=203&amp;sz=14&amp;hl=en&amp;start=151&amp;sig2=-Bte6RPSfT5rHxDP4d29Nw&amp;tbnid=zoOJwomGZFurnM:&amp;tbnh=79&amp;tbnw=105&amp;ei=NqEdSeW0Epm81gaIut2aBw&amp;prev=/images?q=black+boys&amp;start=140&amp;gbv=2&amp;ndsp=20&amp;hl=en&amp;safe=active&amp;sa=N"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omments" Target="../comments/comment1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134EC-E405-AA4E-A2C9-EBDB248530F6}"/>
              </a:ext>
            </a:extLst>
          </p:cNvPr>
          <p:cNvSpPr txBox="1"/>
          <p:nvPr/>
        </p:nvSpPr>
        <p:spPr>
          <a:xfrm>
            <a:off x="0" y="268353"/>
            <a:ext cx="12192000" cy="3631763"/>
          </a:xfrm>
          <a:prstGeom prst="rect">
            <a:avLst/>
          </a:prstGeom>
          <a:noFill/>
        </p:spPr>
        <p:txBody>
          <a:bodyPr wrap="square" rtlCol="0">
            <a:spAutoFit/>
          </a:bodyPr>
          <a:lstStyle/>
          <a:p>
            <a:pPr algn="ctr"/>
            <a:r>
              <a:rPr lang="en-US" sz="6600" b="1" dirty="0"/>
              <a:t>Leading Social Justice in Your School </a:t>
            </a:r>
          </a:p>
          <a:p>
            <a:pPr algn="ctr"/>
            <a:r>
              <a:rPr lang="en-US" sz="4000" b="1" dirty="0"/>
              <a:t>Session 1: Who Am I and Why Am I Here?</a:t>
            </a:r>
            <a:endParaRPr lang="en-US" sz="4000" dirty="0"/>
          </a:p>
          <a:p>
            <a:endParaRPr lang="en-US" sz="3600" dirty="0"/>
          </a:p>
          <a:p>
            <a:endParaRPr lang="en-US" dirty="0"/>
          </a:p>
        </p:txBody>
      </p:sp>
      <p:sp>
        <p:nvSpPr>
          <p:cNvPr id="4" name="TextBox 3">
            <a:extLst>
              <a:ext uri="{FF2B5EF4-FFF2-40B4-BE49-F238E27FC236}">
                <a16:creationId xmlns:a16="http://schemas.microsoft.com/office/drawing/2014/main" id="{32D5AFCD-1DB3-1140-8D8E-9ECB6FC27447}"/>
              </a:ext>
            </a:extLst>
          </p:cNvPr>
          <p:cNvSpPr txBox="1"/>
          <p:nvPr/>
        </p:nvSpPr>
        <p:spPr>
          <a:xfrm>
            <a:off x="3937571" y="4065052"/>
            <a:ext cx="3998338" cy="1508105"/>
          </a:xfrm>
          <a:prstGeom prst="rect">
            <a:avLst/>
          </a:prstGeom>
          <a:noFill/>
        </p:spPr>
        <p:txBody>
          <a:bodyPr wrap="square" rtlCol="0">
            <a:spAutoFit/>
          </a:bodyPr>
          <a:lstStyle/>
          <a:p>
            <a:pPr algn="ctr"/>
            <a:endParaRPr lang="en-US" sz="3200" dirty="0"/>
          </a:p>
          <a:p>
            <a:pPr algn="ctr"/>
            <a:r>
              <a:rPr lang="en-US" sz="2800" dirty="0"/>
              <a:t>Designed and Lead by</a:t>
            </a:r>
          </a:p>
          <a:p>
            <a:pPr algn="ctr"/>
            <a:r>
              <a:rPr lang="en-US" sz="3200" b="1" dirty="0"/>
              <a:t>Dr. Omekongo Dibinga </a:t>
            </a:r>
          </a:p>
        </p:txBody>
      </p:sp>
      <p:pic>
        <p:nvPicPr>
          <p:cNvPr id="12290" name="Picture 2" descr="nassp">
            <a:extLst>
              <a:ext uri="{FF2B5EF4-FFF2-40B4-BE49-F238E27FC236}">
                <a16:creationId xmlns:a16="http://schemas.microsoft.com/office/drawing/2014/main" id="{E227907D-099E-FC47-AAED-ED63B3823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347" y="4989529"/>
            <a:ext cx="1915428" cy="12537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aculty Profile: Omekongo Dibinga">
            <a:extLst>
              <a:ext uri="{FF2B5EF4-FFF2-40B4-BE49-F238E27FC236}">
                <a16:creationId xmlns:a16="http://schemas.microsoft.com/office/drawing/2014/main" id="{4DB7B4D6-5B17-45CF-9979-DD8F6215D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93" y="3385819"/>
            <a:ext cx="2857500" cy="2857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71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7" name="Object 1"/>
          <p:cNvGraphicFramePr>
            <a:graphicFrameLocks noChangeAspect="1"/>
          </p:cNvGraphicFramePr>
          <p:nvPr>
            <p:extLst>
              <p:ext uri="{D42A27DB-BD31-4B8C-83A1-F6EECF244321}">
                <p14:modId xmlns:p14="http://schemas.microsoft.com/office/powerpoint/2010/main" val="1201747221"/>
              </p:ext>
            </p:extLst>
          </p:nvPr>
        </p:nvGraphicFramePr>
        <p:xfrm>
          <a:off x="1524000" y="184666"/>
          <a:ext cx="9099550" cy="6326826"/>
        </p:xfrm>
        <a:graphic>
          <a:graphicData uri="http://schemas.openxmlformats.org/presentationml/2006/ole">
            <mc:AlternateContent xmlns:mc="http://schemas.openxmlformats.org/markup-compatibility/2006">
              <mc:Choice xmlns:v="urn:schemas-microsoft-com:vml" Requires="v">
                <p:oleObj name="Slide" r:id="rId3" imgW="4570378" imgH="3427415" progId="PowerPoint.Slide.12">
                  <p:embed/>
                </p:oleObj>
              </mc:Choice>
              <mc:Fallback>
                <p:oleObj name="Slide" r:id="rId3" imgW="4570378" imgH="3427415" progId="PowerPoint.Slide.12">
                  <p:embed/>
                  <p:pic>
                    <p:nvPicPr>
                      <p:cNvPr id="29697" name="Object 1"/>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1524000" y="184666"/>
                        <a:ext cx="9099550" cy="6326826"/>
                      </a:xfrm>
                      <a:prstGeom prst="rect">
                        <a:avLst/>
                      </a:prstGeom>
                      <a:noFill/>
                    </p:spPr>
                  </p:pic>
                </p:oleObj>
              </mc:Fallback>
            </mc:AlternateContent>
          </a:graphicData>
        </a:graphic>
      </p:graphicFrame>
    </p:spTree>
    <p:extLst>
      <p:ext uri="{BB962C8B-B14F-4D97-AF65-F5344CB8AC3E}">
        <p14:creationId xmlns:p14="http://schemas.microsoft.com/office/powerpoint/2010/main" val="3495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1877433"/>
            <a:ext cx="12192000" cy="104951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600" dirty="0">
                <a:latin typeface="Arial" pitchFamily="34" charset="0"/>
                <a:cs typeface="Arial" pitchFamily="34" charset="0"/>
              </a:rPr>
              <a:t>DEI isn’t a box to check</a:t>
            </a:r>
          </a:p>
          <a:p>
            <a:pPr algn="ctr" fontAlgn="base">
              <a:spcBef>
                <a:spcPct val="0"/>
              </a:spcBef>
              <a:spcAft>
                <a:spcPct val="0"/>
              </a:spcAft>
            </a:pPr>
            <a:endParaRPr lang="en-US" sz="3600" dirty="0">
              <a:latin typeface="Arial" pitchFamily="34" charset="0"/>
              <a:cs typeface="Arial" pitchFamily="34" charset="0"/>
            </a:endParaRPr>
          </a:p>
          <a:p>
            <a:pPr fontAlgn="base">
              <a:spcBef>
                <a:spcPct val="0"/>
              </a:spcBef>
              <a:spcAft>
                <a:spcPct val="0"/>
              </a:spcAft>
            </a:pPr>
            <a:endParaRPr lang="en-US" sz="2800" dirty="0">
              <a:latin typeface="Arial" pitchFamily="34" charset="0"/>
              <a:cs typeface="Arial" pitchFamily="34" charset="0"/>
            </a:endParaRPr>
          </a:p>
          <a:p>
            <a:pPr algn="ctr" fontAlgn="base">
              <a:spcBef>
                <a:spcPct val="0"/>
              </a:spcBef>
              <a:spcAft>
                <a:spcPct val="0"/>
              </a:spcAft>
            </a:pPr>
            <a:endParaRPr lang="en-US" sz="2800" b="1" i="1" u="sng" dirty="0">
              <a:latin typeface="Arial" pitchFamily="34" charset="0"/>
              <a:cs typeface="Arial" pitchFamily="34" charset="0"/>
            </a:endParaRPr>
          </a:p>
          <a:p>
            <a:pPr algn="ctr" fontAlgn="base">
              <a:spcBef>
                <a:spcPct val="0"/>
              </a:spcBef>
              <a:spcAft>
                <a:spcPct val="0"/>
              </a:spcAft>
            </a:pPr>
            <a:r>
              <a:rPr lang="en-US" sz="2800" b="1" i="1" u="sng" dirty="0">
                <a:latin typeface="Arial" pitchFamily="34" charset="0"/>
                <a:cs typeface="Arial" pitchFamily="34" charset="0"/>
              </a:rPr>
              <a:t>What is DEI really?</a:t>
            </a:r>
          </a:p>
          <a:p>
            <a:pPr fontAlgn="base">
              <a:spcBef>
                <a:spcPct val="0"/>
              </a:spcBef>
              <a:spcAft>
                <a:spcPct val="0"/>
              </a:spcAft>
            </a:pPr>
            <a:endParaRPr lang="en-US" sz="2800" dirty="0">
              <a:latin typeface="Arial" pitchFamily="34" charset="0"/>
              <a:cs typeface="Arial" pitchFamily="34" charset="0"/>
            </a:endParaRPr>
          </a:p>
          <a:p>
            <a:pPr marL="457200" indent="-457200" fontAlgn="base">
              <a:spcBef>
                <a:spcPct val="0"/>
              </a:spcBef>
              <a:spcAft>
                <a:spcPct val="0"/>
              </a:spcAft>
              <a:buFont typeface="Arial" panose="020B0604020202020204" pitchFamily="34" charset="0"/>
              <a:buChar char="•"/>
            </a:pPr>
            <a:r>
              <a:rPr lang="en-US" sz="2800" dirty="0">
                <a:latin typeface="Arial" pitchFamily="34" charset="0"/>
                <a:cs typeface="Arial" pitchFamily="34" charset="0"/>
              </a:rPr>
              <a:t>Diversity is about </a:t>
            </a:r>
            <a:r>
              <a:rPr lang="en-US" sz="2800" dirty="0"/>
              <a:t>the state of being different in multiple ways from gender and race to religion and ideology.</a:t>
            </a:r>
          </a:p>
          <a:p>
            <a:pPr marL="457200" indent="-457200" fontAlgn="base">
              <a:spcBef>
                <a:spcPct val="0"/>
              </a:spcBef>
              <a:spcAft>
                <a:spcPct val="0"/>
              </a:spcAft>
              <a:buFont typeface="Arial" panose="020B0604020202020204" pitchFamily="34" charset="0"/>
              <a:buChar char="•"/>
            </a:pPr>
            <a:r>
              <a:rPr lang="en-US" sz="2800" dirty="0"/>
              <a:t>Equity deals with ensuring that students are able to learn equally and that faculty have access to the same resources.</a:t>
            </a:r>
          </a:p>
          <a:p>
            <a:pPr fontAlgn="base">
              <a:spcBef>
                <a:spcPct val="0"/>
              </a:spcBef>
              <a:spcAft>
                <a:spcPct val="0"/>
              </a:spcAft>
            </a:pPr>
            <a:r>
              <a:rPr lang="en-US" sz="2800" dirty="0"/>
              <a:t>	- ex. Increased academic support for students in need</a:t>
            </a:r>
          </a:p>
          <a:p>
            <a:pPr marL="11113" indent="-11113" fontAlgn="base">
              <a:spcBef>
                <a:spcPct val="0"/>
              </a:spcBef>
              <a:spcAft>
                <a:spcPct val="0"/>
              </a:spcAft>
            </a:pPr>
            <a:r>
              <a:rPr lang="en-US" sz="2800" dirty="0"/>
              <a:t>		- ex. Differentiation of instruction to allow students who receive information 	         through different means to have that access</a:t>
            </a:r>
          </a:p>
          <a:p>
            <a:pPr marL="11113" indent="-11113" fontAlgn="base">
              <a:spcBef>
                <a:spcPct val="0"/>
              </a:spcBef>
              <a:spcAft>
                <a:spcPct val="0"/>
              </a:spcAft>
            </a:pPr>
            <a:r>
              <a:rPr lang="en-US" sz="2800" dirty="0"/>
              <a:t>		- ex. Ensuring every child at home virtually has a laptop and internet access</a:t>
            </a:r>
          </a:p>
          <a:p>
            <a:pPr marL="457200" indent="-457200" fontAlgn="base">
              <a:spcBef>
                <a:spcPct val="0"/>
              </a:spcBef>
              <a:spcAft>
                <a:spcPct val="0"/>
              </a:spcAft>
              <a:buFont typeface="Arial" panose="020B0604020202020204" pitchFamily="34" charset="0"/>
              <a:buChar char="•"/>
            </a:pPr>
            <a:r>
              <a:rPr lang="en-US" sz="2800" dirty="0"/>
              <a:t>Equity &amp; equality are not the same thing</a:t>
            </a:r>
          </a:p>
          <a:p>
            <a:pPr marL="457200" indent="-457200" fontAlgn="base">
              <a:spcBef>
                <a:spcPct val="0"/>
              </a:spcBef>
              <a:spcAft>
                <a:spcPct val="0"/>
              </a:spcAft>
              <a:buFont typeface="Arial" panose="020B0604020202020204" pitchFamily="34" charset="0"/>
              <a:buChar char="•"/>
              <a:tabLst>
                <a:tab pos="563563" algn="l"/>
                <a:tab pos="622300" algn="l"/>
              </a:tabLst>
            </a:pPr>
            <a:r>
              <a:rPr lang="en-US" sz="2800" dirty="0"/>
              <a:t>Equity helps lead toward equality</a:t>
            </a:r>
          </a:p>
          <a:p>
            <a:pPr marL="11113" indent="-11113" fontAlgn="base">
              <a:spcBef>
                <a:spcPct val="0"/>
              </a:spcBef>
              <a:spcAft>
                <a:spcPct val="0"/>
              </a:spcAft>
            </a:pPr>
            <a:r>
              <a:rPr lang="en-US" sz="2800" dirty="0"/>
              <a:t>		*night school</a:t>
            </a:r>
          </a:p>
          <a:p>
            <a:pPr marL="457200" indent="-457200" fontAlgn="base">
              <a:spcBef>
                <a:spcPct val="0"/>
              </a:spcBef>
              <a:spcAft>
                <a:spcPct val="0"/>
              </a:spcAft>
              <a:buFont typeface="Arial" panose="020B0604020202020204" pitchFamily="34" charset="0"/>
              <a:buChar char="•"/>
            </a:pPr>
            <a:r>
              <a:rPr lang="en-US" sz="2800" dirty="0"/>
              <a:t>Inclusion is about power as it relates to decisions made and opportunities granted</a:t>
            </a:r>
          </a:p>
          <a:p>
            <a:pPr fontAlgn="base">
              <a:spcBef>
                <a:spcPct val="0"/>
              </a:spcBef>
              <a:spcAft>
                <a:spcPct val="0"/>
              </a:spcAft>
            </a:pPr>
            <a:endParaRPr lang="en-US" sz="2800" dirty="0"/>
          </a:p>
          <a:p>
            <a:pPr marL="11113" indent="-11113" fontAlgn="base">
              <a:spcBef>
                <a:spcPct val="0"/>
              </a:spcBef>
              <a:spcAft>
                <a:spcPct val="0"/>
              </a:spcAft>
            </a:pPr>
            <a:endParaRPr lang="en-US" sz="2800" dirty="0"/>
          </a:p>
          <a:p>
            <a:pPr marL="571500" indent="-571500" fontAlgn="base">
              <a:spcBef>
                <a:spcPct val="0"/>
              </a:spcBef>
              <a:spcAft>
                <a:spcPct val="0"/>
              </a:spcAft>
              <a:buFont typeface="Arial" panose="020B0604020202020204" pitchFamily="34" charset="0"/>
              <a:buChar char="•"/>
            </a:pPr>
            <a:endParaRPr lang="en-US" sz="3600" dirty="0">
              <a:latin typeface="Arial" pitchFamily="34" charset="0"/>
              <a:cs typeface="Arial" pitchFamily="34" charset="0"/>
            </a:endParaRPr>
          </a:p>
          <a:p>
            <a:pPr fontAlgn="base">
              <a:spcBef>
                <a:spcPct val="0"/>
              </a:spcBef>
              <a:spcAft>
                <a:spcPct val="0"/>
              </a:spcAft>
            </a:pPr>
            <a:endParaRPr lang="en-US" sz="3600" dirty="0">
              <a:latin typeface="Arial" pitchFamily="34" charset="0"/>
              <a:cs typeface="Arial" pitchFamily="34" charset="0"/>
            </a:endParaRPr>
          </a:p>
        </p:txBody>
      </p:sp>
    </p:spTree>
    <p:extLst>
      <p:ext uri="{BB962C8B-B14F-4D97-AF65-F5344CB8AC3E}">
        <p14:creationId xmlns:p14="http://schemas.microsoft.com/office/powerpoint/2010/main" val="247683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A671A1-669F-794D-BBCC-7A489B598ADD}"/>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05094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524000" y="2466202"/>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9600" b="1" i="1" dirty="0">
                <a:latin typeface="Calibri" pitchFamily="34" charset="0"/>
                <a:ea typeface="Calibri" pitchFamily="34" charset="0"/>
                <a:cs typeface="TimesNewRoman"/>
              </a:rPr>
              <a:t>Who Am I?</a:t>
            </a:r>
            <a:endParaRPr lang="en-US" sz="9600" dirty="0">
              <a:latin typeface="Arial" pitchFamily="34" charset="0"/>
              <a:cs typeface="Arial" pitchFamily="34" charset="0"/>
            </a:endParaRPr>
          </a:p>
        </p:txBody>
      </p:sp>
    </p:spTree>
    <p:extLst>
      <p:ext uri="{BB962C8B-B14F-4D97-AF65-F5344CB8AC3E}">
        <p14:creationId xmlns:p14="http://schemas.microsoft.com/office/powerpoint/2010/main" val="303582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1981200" y="609600"/>
            <a:ext cx="8229600" cy="6096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90000"/>
              <a:buBlip>
                <a:blip r:embed="rId3"/>
              </a:buBlip>
              <a:defRPr sz="3200">
                <a:solidFill>
                  <a:srgbClr val="050507"/>
                </a:solidFill>
                <a:latin typeface="+mn-lt"/>
                <a:ea typeface="+mn-ea"/>
                <a:cs typeface="+mn-cs"/>
              </a:defRPr>
            </a:lvl1pPr>
            <a:lvl2pPr marL="742950" indent="-285750" algn="l" rtl="0" eaLnBrk="0" fontAlgn="base" hangingPunct="0">
              <a:spcBef>
                <a:spcPct val="20000"/>
              </a:spcBef>
              <a:spcAft>
                <a:spcPct val="0"/>
              </a:spcAft>
              <a:buSzPct val="80000"/>
              <a:buBlip>
                <a:blip r:embed="rId4"/>
              </a:buBlip>
              <a:defRPr sz="2800">
                <a:solidFill>
                  <a:srgbClr val="050507"/>
                </a:solidFill>
                <a:latin typeface="+mn-lt"/>
              </a:defRPr>
            </a:lvl2pPr>
            <a:lvl3pPr marL="1143000" indent="-228600" algn="l" rtl="0" eaLnBrk="0" fontAlgn="base" hangingPunct="0">
              <a:spcBef>
                <a:spcPct val="20000"/>
              </a:spcBef>
              <a:spcAft>
                <a:spcPct val="0"/>
              </a:spcAft>
              <a:buSzPct val="70000"/>
              <a:buBlip>
                <a:blip r:embed="rId5"/>
              </a:buBlip>
              <a:defRPr sz="2400">
                <a:solidFill>
                  <a:srgbClr val="050507"/>
                </a:solidFill>
                <a:latin typeface="+mn-lt"/>
              </a:defRPr>
            </a:lvl3pPr>
            <a:lvl4pPr marL="1600200" indent="-228600" algn="l" rtl="0" eaLnBrk="0" fontAlgn="base" hangingPunct="0">
              <a:spcBef>
                <a:spcPct val="20000"/>
              </a:spcBef>
              <a:spcAft>
                <a:spcPct val="0"/>
              </a:spcAft>
              <a:buSzPct val="70000"/>
              <a:buBlip>
                <a:blip r:embed="rId6"/>
              </a:buBlip>
              <a:defRPr sz="2000">
                <a:solidFill>
                  <a:srgbClr val="050507"/>
                </a:solidFill>
                <a:latin typeface="+mn-lt"/>
              </a:defRPr>
            </a:lvl4pPr>
            <a:lvl5pPr marL="2057400" indent="-228600" algn="l" rtl="0" eaLnBrk="0" fontAlgn="base" hangingPunct="0">
              <a:spcBef>
                <a:spcPct val="20000"/>
              </a:spcBef>
              <a:spcAft>
                <a:spcPct val="0"/>
              </a:spcAft>
              <a:buSzPct val="70000"/>
              <a:buBlip>
                <a:blip r:embed="rId7"/>
              </a:buBlip>
              <a:defRPr sz="2000">
                <a:solidFill>
                  <a:srgbClr val="050507"/>
                </a:solidFill>
                <a:latin typeface="+mn-lt"/>
              </a:defRPr>
            </a:lvl5pPr>
            <a:lvl6pPr marL="2514600" indent="-228600" algn="l" rtl="0" fontAlgn="base">
              <a:spcBef>
                <a:spcPct val="20000"/>
              </a:spcBef>
              <a:spcAft>
                <a:spcPct val="0"/>
              </a:spcAft>
              <a:buSzPct val="70000"/>
              <a:buBlip>
                <a:blip r:embed="rId7"/>
              </a:buBlip>
              <a:defRPr sz="2000">
                <a:solidFill>
                  <a:srgbClr val="050507"/>
                </a:solidFill>
                <a:latin typeface="+mn-lt"/>
              </a:defRPr>
            </a:lvl6pPr>
            <a:lvl7pPr marL="2971800" indent="-228600" algn="l" rtl="0" fontAlgn="base">
              <a:spcBef>
                <a:spcPct val="20000"/>
              </a:spcBef>
              <a:spcAft>
                <a:spcPct val="0"/>
              </a:spcAft>
              <a:buSzPct val="70000"/>
              <a:buBlip>
                <a:blip r:embed="rId7"/>
              </a:buBlip>
              <a:defRPr sz="2000">
                <a:solidFill>
                  <a:srgbClr val="050507"/>
                </a:solidFill>
                <a:latin typeface="+mn-lt"/>
              </a:defRPr>
            </a:lvl7pPr>
            <a:lvl8pPr marL="3429000" indent="-228600" algn="l" rtl="0" fontAlgn="base">
              <a:spcBef>
                <a:spcPct val="20000"/>
              </a:spcBef>
              <a:spcAft>
                <a:spcPct val="0"/>
              </a:spcAft>
              <a:buSzPct val="70000"/>
              <a:buBlip>
                <a:blip r:embed="rId7"/>
              </a:buBlip>
              <a:defRPr sz="2000">
                <a:solidFill>
                  <a:srgbClr val="050507"/>
                </a:solidFill>
                <a:latin typeface="+mn-lt"/>
              </a:defRPr>
            </a:lvl8pPr>
            <a:lvl9pPr marL="3886200" indent="-228600" algn="l" rtl="0" fontAlgn="base">
              <a:spcBef>
                <a:spcPct val="20000"/>
              </a:spcBef>
              <a:spcAft>
                <a:spcPct val="0"/>
              </a:spcAft>
              <a:buSzPct val="70000"/>
              <a:buBlip>
                <a:blip r:embed="rId7"/>
              </a:buBlip>
              <a:defRPr sz="2000">
                <a:solidFill>
                  <a:srgbClr val="050507"/>
                </a:solidFill>
                <a:latin typeface="+mn-lt"/>
              </a:defRPr>
            </a:lvl9pPr>
          </a:lstStyle>
          <a:p>
            <a:pPr algn="ctr" eaLnBrk="1" hangingPunct="1">
              <a:lnSpc>
                <a:spcPct val="80000"/>
              </a:lnSpc>
              <a:buFontTx/>
              <a:buNone/>
            </a:pPr>
            <a:r>
              <a:rPr lang="en-US" sz="2800" b="1" i="1" dirty="0"/>
              <a:t>Activity</a:t>
            </a:r>
          </a:p>
          <a:p>
            <a:pPr algn="ctr" eaLnBrk="1" hangingPunct="1">
              <a:lnSpc>
                <a:spcPct val="80000"/>
              </a:lnSpc>
              <a:buFontTx/>
              <a:buNone/>
            </a:pPr>
            <a:endParaRPr lang="en-US" sz="2000" b="1" i="1" dirty="0"/>
          </a:p>
          <a:p>
            <a:pPr algn="ctr" eaLnBrk="1" hangingPunct="1">
              <a:lnSpc>
                <a:spcPct val="80000"/>
              </a:lnSpc>
              <a:buFontTx/>
              <a:buNone/>
            </a:pPr>
            <a:r>
              <a:rPr lang="en-US" sz="2000" b="1" i="1" dirty="0"/>
              <a:t>Complete the sentence, “I am……” using as many descriptors as you can think of in sixty seconds. </a:t>
            </a:r>
          </a:p>
          <a:p>
            <a:pPr eaLnBrk="1" hangingPunct="1">
              <a:lnSpc>
                <a:spcPct val="80000"/>
              </a:lnSpc>
              <a:buFontTx/>
              <a:buNone/>
            </a:pPr>
            <a:endParaRPr lang="en-US" sz="2000" b="1" dirty="0"/>
          </a:p>
          <a:p>
            <a:pPr algn="ctr" eaLnBrk="1" hangingPunct="1">
              <a:lnSpc>
                <a:spcPct val="80000"/>
              </a:lnSpc>
              <a:buFontTx/>
              <a:buNone/>
            </a:pPr>
            <a:r>
              <a:rPr lang="en-US" sz="1800" b="1" dirty="0"/>
              <a:t>I am</a:t>
            </a:r>
            <a:r>
              <a:rPr lang="en-US" sz="1800" dirty="0"/>
              <a:t> 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algn="ctr" eaLnBrk="1" hangingPunct="1">
              <a:lnSpc>
                <a:spcPct val="80000"/>
              </a:lnSpc>
              <a:buFontTx/>
              <a:buNone/>
            </a:pPr>
            <a:r>
              <a:rPr lang="en-US" sz="1800" dirty="0"/>
              <a:t>_____________________________________________.</a:t>
            </a:r>
          </a:p>
          <a:p>
            <a:pPr eaLnBrk="1" hangingPunct="1">
              <a:lnSpc>
                <a:spcPct val="80000"/>
              </a:lnSpc>
              <a:buFontTx/>
              <a:buNone/>
            </a:pPr>
            <a:r>
              <a:rPr lang="en-US" sz="1800" dirty="0"/>
              <a:t>		         _____________________________________________.</a:t>
            </a:r>
          </a:p>
          <a:p>
            <a:pPr eaLnBrk="1" hangingPunct="1">
              <a:lnSpc>
                <a:spcPct val="80000"/>
              </a:lnSpc>
              <a:buFontTx/>
              <a:buNone/>
            </a:pPr>
            <a:r>
              <a:rPr lang="en-US" sz="1800" dirty="0"/>
              <a:t>		         _____________________________________________.	</a:t>
            </a:r>
          </a:p>
        </p:txBody>
      </p:sp>
    </p:spTree>
    <p:extLst>
      <p:ext uri="{BB962C8B-B14F-4D97-AF65-F5344CB8AC3E}">
        <p14:creationId xmlns:p14="http://schemas.microsoft.com/office/powerpoint/2010/main" val="222874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
            <a:ext cx="8610600" cy="5262979"/>
          </a:xfrm>
          <a:prstGeom prst="rect">
            <a:avLst/>
          </a:prstGeom>
        </p:spPr>
        <p:txBody>
          <a:bodyPr wrap="square">
            <a:spAutoFit/>
          </a:bodyPr>
          <a:lstStyle/>
          <a:p>
            <a:pPr algn="ctr">
              <a:buFont typeface="Arial" charset="0"/>
              <a:buNone/>
            </a:pPr>
            <a:endParaRPr lang="en-US" sz="3200" b="1" i="1" dirty="0"/>
          </a:p>
          <a:p>
            <a:pPr algn="ctr">
              <a:buFont typeface="Arial" charset="0"/>
              <a:buNone/>
            </a:pPr>
            <a:endParaRPr lang="en-US" sz="3200" b="1" i="1" dirty="0"/>
          </a:p>
          <a:p>
            <a:pPr algn="ctr">
              <a:buFont typeface="Arial" charset="0"/>
              <a:buNone/>
            </a:pPr>
            <a:r>
              <a:rPr lang="en-US" sz="3200" b="1" i="1" dirty="0"/>
              <a:t>Men and women are not only themselves; they are also the region in which they were born, the city apartment or farm in which they learned to walk, the games they played as children, the old wives tales they overheard, the food they ate, the schools they attended, the sports they followed, the poems they read, and the God they believe in.</a:t>
            </a:r>
            <a:r>
              <a:rPr lang="en-US" sz="3200" i="1" dirty="0"/>
              <a:t> </a:t>
            </a:r>
            <a:r>
              <a:rPr lang="en-US" sz="3200" dirty="0"/>
              <a:t>  </a:t>
            </a:r>
          </a:p>
          <a:p>
            <a:pPr algn="ctr">
              <a:buFont typeface="Arial" charset="0"/>
              <a:buNone/>
            </a:pPr>
            <a:endParaRPr lang="en-US" sz="1600" dirty="0"/>
          </a:p>
          <a:p>
            <a:pPr algn="ctr">
              <a:buFont typeface="Arial" charset="0"/>
              <a:buNone/>
            </a:pPr>
            <a:r>
              <a:rPr lang="en-US" sz="3200" dirty="0"/>
              <a:t>Somerset Maugham</a:t>
            </a:r>
          </a:p>
        </p:txBody>
      </p:sp>
    </p:spTree>
    <p:extLst>
      <p:ext uri="{BB962C8B-B14F-4D97-AF65-F5344CB8AC3E}">
        <p14:creationId xmlns:p14="http://schemas.microsoft.com/office/powerpoint/2010/main" val="287837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133600" y="914400"/>
            <a:ext cx="7772400" cy="4800600"/>
          </a:xfrm>
          <a:solidFill>
            <a:schemeClr val="bg1"/>
          </a:solidFill>
        </p:spPr>
        <p:txBody>
          <a:bodyPr/>
          <a:lstStyle/>
          <a:p>
            <a:pPr eaLnBrk="1" hangingPunct="1">
              <a:buFontTx/>
              <a:buNone/>
            </a:pPr>
            <a:r>
              <a:rPr lang="en-US" b="1" i="1">
                <a:latin typeface="Georgia" charset="0"/>
              </a:rPr>
              <a:t>	</a:t>
            </a:r>
            <a:r>
              <a:rPr lang="ja-JP" altLang="en-US" b="1" i="1">
                <a:latin typeface="Georgia" charset="0"/>
              </a:rPr>
              <a:t>“</a:t>
            </a:r>
            <a:r>
              <a:rPr lang="en-US" b="1" i="1">
                <a:latin typeface="Georgia" charset="0"/>
              </a:rPr>
              <a:t>Not learning tends to take place when someone has to deal with unavoidable challenges to her or his personal and family loyalties, integrity, and identity.  In such situations there are forced choices and no apparent middle ground.  To agree to learn from a stranger who does not respect your integrity causes a major loss of self.  The only alternative is to not-learn and reject the stranger</a:t>
            </a:r>
            <a:r>
              <a:rPr lang="ja-JP" altLang="en-US" b="1" i="1">
                <a:latin typeface="Georgia" charset="0"/>
              </a:rPr>
              <a:t>’</a:t>
            </a:r>
            <a:r>
              <a:rPr lang="en-US" b="1" i="1">
                <a:latin typeface="Georgia" charset="0"/>
              </a:rPr>
              <a:t>s world.</a:t>
            </a:r>
            <a:r>
              <a:rPr lang="ja-JP" altLang="en-US" b="1" i="1">
                <a:latin typeface="Georgia" charset="0"/>
              </a:rPr>
              <a:t>”</a:t>
            </a:r>
            <a:endParaRPr lang="en-US" b="1" i="1">
              <a:latin typeface="Georgia" charset="0"/>
            </a:endParaRPr>
          </a:p>
        </p:txBody>
      </p:sp>
      <p:sp>
        <p:nvSpPr>
          <p:cNvPr id="21507" name="Rectangle 4"/>
          <p:cNvSpPr>
            <a:spLocks noChangeArrowheads="1"/>
          </p:cNvSpPr>
          <p:nvPr/>
        </p:nvSpPr>
        <p:spPr bwMode="auto">
          <a:xfrm>
            <a:off x="3285640" y="5745827"/>
            <a:ext cx="5271058" cy="553998"/>
          </a:xfrm>
          <a:prstGeom prst="rect">
            <a:avLst/>
          </a:prstGeom>
          <a:solidFill>
            <a:srgbClr val="E2EE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p>
            <a:pPr algn="ctr"/>
            <a:r>
              <a:rPr kumimoji="1" lang="en-US" dirty="0"/>
              <a:t>Herb Kohl</a:t>
            </a:r>
          </a:p>
          <a:p>
            <a:pPr algn="ctr"/>
            <a:r>
              <a:rPr kumimoji="1" lang="en-US" i="1" dirty="0"/>
              <a:t>I Won</a:t>
            </a:r>
            <a:r>
              <a:rPr kumimoji="1" lang="ja-JP" altLang="en-US" i="1" dirty="0"/>
              <a:t>’</a:t>
            </a:r>
            <a:r>
              <a:rPr kumimoji="1" lang="en-US" i="1" dirty="0"/>
              <a:t>t Learn From You!  The Role of Assent in Education</a:t>
            </a:r>
          </a:p>
        </p:txBody>
      </p:sp>
    </p:spTree>
    <p:extLst>
      <p:ext uri="{BB962C8B-B14F-4D97-AF65-F5344CB8AC3E}">
        <p14:creationId xmlns:p14="http://schemas.microsoft.com/office/powerpoint/2010/main" val="142433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1D668EC3-6A7C-4204-AC4B-50E86395F04C}"/>
              </a:ext>
            </a:extLst>
          </p:cNvPr>
          <p:cNvSpPr>
            <a:spLocks noGrp="1" noChangeArrowheads="1"/>
          </p:cNvSpPr>
          <p:nvPr>
            <p:ph type="body" idx="1"/>
          </p:nvPr>
        </p:nvSpPr>
        <p:spPr>
          <a:xfrm>
            <a:off x="1039528" y="1020277"/>
            <a:ext cx="9808144" cy="5399773"/>
          </a:xfrm>
          <a:solidFill>
            <a:schemeClr val="bg1"/>
          </a:solidFill>
        </p:spPr>
        <p:txBody>
          <a:bodyPr/>
          <a:lstStyle/>
          <a:p>
            <a:pPr algn="ctr" eaLnBrk="1" hangingPunct="1">
              <a:buFontTx/>
              <a:buNone/>
            </a:pPr>
            <a:r>
              <a:rPr lang="en-US" altLang="en-US" b="1" i="1" dirty="0"/>
              <a:t>“When I do not know myself, I cannot</a:t>
            </a:r>
          </a:p>
          <a:p>
            <a:pPr algn="ctr" eaLnBrk="1" hangingPunct="1">
              <a:buFontTx/>
              <a:buNone/>
            </a:pPr>
            <a:r>
              <a:rPr lang="en-US" altLang="en-US" b="1" i="1" dirty="0"/>
              <a:t>know who my students are.  I will see</a:t>
            </a:r>
          </a:p>
          <a:p>
            <a:pPr algn="ctr" eaLnBrk="1" hangingPunct="1">
              <a:buFontTx/>
              <a:buNone/>
            </a:pPr>
            <a:r>
              <a:rPr lang="en-US" altLang="en-US" b="1" i="1" dirty="0"/>
              <a:t>them through a glass darkly in the</a:t>
            </a:r>
          </a:p>
          <a:p>
            <a:pPr algn="ctr" eaLnBrk="1" hangingPunct="1">
              <a:buFontTx/>
              <a:buNone/>
            </a:pPr>
            <a:r>
              <a:rPr lang="en-US" altLang="en-US" b="1" i="1" dirty="0"/>
              <a:t>shadows of my unexamined life – </a:t>
            </a:r>
          </a:p>
          <a:p>
            <a:pPr algn="ctr" eaLnBrk="1" hangingPunct="1">
              <a:buFontTx/>
              <a:buNone/>
            </a:pPr>
            <a:r>
              <a:rPr lang="en-US" altLang="en-US" b="1" i="1" dirty="0"/>
              <a:t>And when I cannot see them clearly,</a:t>
            </a:r>
          </a:p>
          <a:p>
            <a:pPr algn="ctr" eaLnBrk="1" hangingPunct="1">
              <a:buFontTx/>
              <a:buNone/>
            </a:pPr>
            <a:r>
              <a:rPr lang="en-US" altLang="en-US" b="1" i="1" dirty="0"/>
              <a:t>I cannot teach them well”</a:t>
            </a:r>
            <a:endParaRPr lang="en-US" altLang="en-US" sz="2000" b="1" dirty="0"/>
          </a:p>
          <a:p>
            <a:pPr algn="ctr" eaLnBrk="1" hangingPunct="1">
              <a:buFontTx/>
              <a:buNone/>
            </a:pPr>
            <a:r>
              <a:rPr lang="en-US" altLang="en-US" dirty="0"/>
              <a:t>                                                                      -Parker Palmer,</a:t>
            </a:r>
          </a:p>
          <a:p>
            <a:pPr algn="ctr" eaLnBrk="1" hangingPunct="1">
              <a:buFontTx/>
              <a:buNone/>
            </a:pPr>
            <a:r>
              <a:rPr lang="en-US" altLang="en-US" dirty="0"/>
              <a:t>							Educator</a:t>
            </a:r>
          </a:p>
        </p:txBody>
      </p:sp>
      <p:pic>
        <p:nvPicPr>
          <p:cNvPr id="9220" name="Picture 4" descr="pe02097_">
            <a:extLst>
              <a:ext uri="{FF2B5EF4-FFF2-40B4-BE49-F238E27FC236}">
                <a16:creationId xmlns:a16="http://schemas.microsoft.com/office/drawing/2014/main" id="{D9078A26-9D40-42CA-BAD0-98311E9A3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7210" y="4724400"/>
            <a:ext cx="2286000" cy="183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27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1828800" y="914400"/>
            <a:ext cx="8534400" cy="5334000"/>
          </a:xfrm>
          <a:solidFill>
            <a:schemeClr val="bg1"/>
          </a:solidFill>
        </p:spPr>
        <p:txBody>
          <a:bodyPr/>
          <a:lstStyle/>
          <a:p>
            <a:pPr algn="ctr">
              <a:lnSpc>
                <a:spcPct val="90000"/>
              </a:lnSpc>
              <a:buFont typeface="Arial" charset="0"/>
              <a:buNone/>
            </a:pPr>
            <a:r>
              <a:rPr lang="ja-JP" altLang="en-US" sz="2400" b="1" i="1" dirty="0">
                <a:latin typeface="Arial"/>
              </a:rPr>
              <a:t>“</a:t>
            </a:r>
            <a:r>
              <a:rPr lang="en-US" sz="2400" b="1" i="1" dirty="0"/>
              <a:t>I truly believe that everyone</a:t>
            </a:r>
            <a:r>
              <a:rPr lang="ja-JP" altLang="en-US" sz="2400" b="1" i="1" dirty="0">
                <a:latin typeface="Arial"/>
              </a:rPr>
              <a:t>’</a:t>
            </a:r>
            <a:r>
              <a:rPr lang="en-US" sz="2400" b="1" i="1" dirty="0"/>
              <a:t>s education is </a:t>
            </a:r>
          </a:p>
          <a:p>
            <a:pPr algn="ctr">
              <a:lnSpc>
                <a:spcPct val="90000"/>
              </a:lnSpc>
              <a:buFont typeface="Arial" charset="0"/>
              <a:buNone/>
            </a:pPr>
            <a:r>
              <a:rPr lang="en-US" sz="2400" b="1" i="1" dirty="0"/>
              <a:t>qualitatively improved when we are confronted </a:t>
            </a:r>
          </a:p>
          <a:p>
            <a:pPr algn="ctr">
              <a:lnSpc>
                <a:spcPct val="90000"/>
              </a:lnSpc>
              <a:buFont typeface="Arial" charset="0"/>
              <a:buNone/>
            </a:pPr>
            <a:r>
              <a:rPr lang="en-US" sz="2400" b="1" i="1" dirty="0"/>
              <a:t>with an analysis of our society, when we are asked in an academic setting to struggle with viewing ourselves from another</a:t>
            </a:r>
            <a:r>
              <a:rPr lang="ja-JP" altLang="en-US" sz="2400" b="1" i="1" dirty="0">
                <a:latin typeface="Arial"/>
              </a:rPr>
              <a:t>’</a:t>
            </a:r>
            <a:r>
              <a:rPr lang="en-US" sz="2400" b="1" i="1" dirty="0"/>
              <a:t>s perspective and seeing the relationships between our thoughts and ideology that repress/oppress others.  We need to be jolted into seeing how our attitudes fit into a systemic application of power within our society.</a:t>
            </a:r>
            <a:r>
              <a:rPr lang="ja-JP" altLang="en-US" sz="2400" b="1" i="1" dirty="0">
                <a:latin typeface="Arial"/>
              </a:rPr>
              <a:t>”</a:t>
            </a:r>
            <a:endParaRPr lang="en-US" sz="2400" b="1" i="1" dirty="0"/>
          </a:p>
          <a:p>
            <a:pPr algn="ctr">
              <a:lnSpc>
                <a:spcPct val="90000"/>
              </a:lnSpc>
              <a:buFont typeface="Arial" charset="0"/>
              <a:buNone/>
            </a:pPr>
            <a:endParaRPr lang="en-US" sz="2400" b="1" i="1" dirty="0"/>
          </a:p>
          <a:p>
            <a:pPr algn="ctr">
              <a:lnSpc>
                <a:spcPct val="90000"/>
              </a:lnSpc>
              <a:buFont typeface="Arial" charset="0"/>
              <a:buNone/>
            </a:pPr>
            <a:r>
              <a:rPr lang="en-US" sz="2400" i="1" dirty="0"/>
              <a:t>- John Fiske</a:t>
            </a:r>
            <a:r>
              <a:rPr lang="ja-JP" altLang="en-US" sz="2400" i="1" dirty="0">
                <a:latin typeface="Arial"/>
              </a:rPr>
              <a:t>’</a:t>
            </a:r>
            <a:r>
              <a:rPr lang="en-US" sz="2400" i="1" dirty="0"/>
              <a:t>s Power Works, Power Plays</a:t>
            </a:r>
            <a:r>
              <a:rPr lang="en-US" sz="2400" dirty="0"/>
              <a:t> </a:t>
            </a:r>
          </a:p>
        </p:txBody>
      </p:sp>
    </p:spTree>
    <p:extLst>
      <p:ext uri="{BB962C8B-B14F-4D97-AF65-F5344CB8AC3E}">
        <p14:creationId xmlns:p14="http://schemas.microsoft.com/office/powerpoint/2010/main" val="376026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905000" y="1003300"/>
            <a:ext cx="8382000" cy="5473700"/>
          </a:xfrm>
          <a:solidFill>
            <a:schemeClr val="bg1"/>
          </a:solidFill>
        </p:spPr>
        <p:txBody>
          <a:bodyPr/>
          <a:lstStyle/>
          <a:p>
            <a:pPr algn="r" eaLnBrk="1" hangingPunct="1">
              <a:buFontTx/>
              <a:buNone/>
            </a:pPr>
            <a:r>
              <a:rPr lang="en-US" b="1" i="1">
                <a:latin typeface="Georgia" charset="0"/>
              </a:rPr>
              <a:t>The world we have created is a</a:t>
            </a:r>
          </a:p>
          <a:p>
            <a:pPr algn="r" eaLnBrk="1" hangingPunct="1">
              <a:buFontTx/>
              <a:buNone/>
            </a:pPr>
            <a:r>
              <a:rPr lang="en-US" b="1" i="1">
                <a:latin typeface="Georgia" charset="0"/>
              </a:rPr>
              <a:t>product of our thinking.</a:t>
            </a:r>
          </a:p>
          <a:p>
            <a:pPr algn="r" eaLnBrk="1" hangingPunct="1">
              <a:buFontTx/>
              <a:buNone/>
            </a:pPr>
            <a:r>
              <a:rPr lang="en-US" b="1" i="1">
                <a:latin typeface="Georgia" charset="0"/>
              </a:rPr>
              <a:t>We cannot change things until</a:t>
            </a:r>
          </a:p>
          <a:p>
            <a:pPr algn="r" eaLnBrk="1" hangingPunct="1">
              <a:buFontTx/>
              <a:buNone/>
            </a:pPr>
            <a:r>
              <a:rPr lang="en-US" b="1" i="1">
                <a:latin typeface="Georgia" charset="0"/>
              </a:rPr>
              <a:t>we change our thinking.</a:t>
            </a:r>
            <a:r>
              <a:rPr lang="en-US" b="1">
                <a:latin typeface="Georgia" charset="0"/>
              </a:rPr>
              <a:t> </a:t>
            </a:r>
            <a:r>
              <a:rPr lang="en-US" i="1">
                <a:latin typeface="Georgia" charset="0"/>
              </a:rPr>
              <a:t>                  </a:t>
            </a:r>
          </a:p>
          <a:p>
            <a:pPr algn="r" eaLnBrk="1" hangingPunct="1">
              <a:buFontTx/>
              <a:buNone/>
            </a:pPr>
            <a:r>
              <a:rPr lang="en-US" i="1">
                <a:latin typeface="Georgia" charset="0"/>
              </a:rPr>
              <a:t>- </a:t>
            </a:r>
            <a:r>
              <a:rPr lang="en-US">
                <a:latin typeface="Georgia" charset="0"/>
              </a:rPr>
              <a:t>Einstein</a:t>
            </a:r>
          </a:p>
          <a:p>
            <a:pPr eaLnBrk="1" hangingPunct="1">
              <a:buFontTx/>
              <a:buNone/>
            </a:pPr>
            <a:endParaRPr lang="en-US" b="1" i="1">
              <a:latin typeface="Georgia" charset="0"/>
            </a:endParaRPr>
          </a:p>
          <a:p>
            <a:pPr algn="r" eaLnBrk="1" hangingPunct="1">
              <a:buFontTx/>
              <a:buNone/>
            </a:pPr>
            <a:r>
              <a:rPr lang="en-US" b="1" i="1">
                <a:latin typeface="Georgia" charset="0"/>
              </a:rPr>
              <a:t>The less we know about each other, </a:t>
            </a:r>
          </a:p>
          <a:p>
            <a:pPr algn="r" eaLnBrk="1" hangingPunct="1">
              <a:buFontTx/>
              <a:buNone/>
            </a:pPr>
            <a:r>
              <a:rPr lang="en-US" b="1" i="1">
                <a:latin typeface="Georgia" charset="0"/>
              </a:rPr>
              <a:t>the more we make up.</a:t>
            </a:r>
            <a:endParaRPr lang="en-US">
              <a:latin typeface="Georgia" charset="0"/>
            </a:endParaRPr>
          </a:p>
          <a:p>
            <a:pPr algn="r" eaLnBrk="1" hangingPunct="1">
              <a:buFontTx/>
              <a:buNone/>
            </a:pPr>
            <a:r>
              <a:rPr lang="en-US">
                <a:latin typeface="Georgia" charset="0"/>
              </a:rPr>
              <a:t>-Donna Ford</a:t>
            </a:r>
          </a:p>
        </p:txBody>
      </p:sp>
    </p:spTree>
    <p:extLst>
      <p:ext uri="{BB962C8B-B14F-4D97-AF65-F5344CB8AC3E}">
        <p14:creationId xmlns:p14="http://schemas.microsoft.com/office/powerpoint/2010/main" val="266409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EB5D0A-2752-41F4-BB58-7106BA572EDE}"/>
              </a:ext>
            </a:extLst>
          </p:cNvPr>
          <p:cNvPicPr>
            <a:picLocks noChangeAspect="1"/>
          </p:cNvPicPr>
          <p:nvPr/>
        </p:nvPicPr>
        <p:blipFill>
          <a:blip r:embed="rId2"/>
          <a:stretch>
            <a:fillRect/>
          </a:stretch>
        </p:blipFill>
        <p:spPr>
          <a:xfrm>
            <a:off x="1995055" y="2872158"/>
            <a:ext cx="9072748" cy="3942609"/>
          </a:xfrm>
          <a:prstGeom prst="rect">
            <a:avLst/>
          </a:prstGeom>
        </p:spPr>
      </p:pic>
      <p:pic>
        <p:nvPicPr>
          <p:cNvPr id="5" name="Picture 4">
            <a:extLst>
              <a:ext uri="{FF2B5EF4-FFF2-40B4-BE49-F238E27FC236}">
                <a16:creationId xmlns:a16="http://schemas.microsoft.com/office/drawing/2014/main" id="{61C4A504-43E2-4F7F-A98C-3685DD8CA07E}"/>
              </a:ext>
            </a:extLst>
          </p:cNvPr>
          <p:cNvPicPr>
            <a:picLocks noChangeAspect="1"/>
          </p:cNvPicPr>
          <p:nvPr/>
        </p:nvPicPr>
        <p:blipFill>
          <a:blip r:embed="rId3"/>
          <a:stretch>
            <a:fillRect/>
          </a:stretch>
        </p:blipFill>
        <p:spPr>
          <a:xfrm>
            <a:off x="2414587" y="43233"/>
            <a:ext cx="7362825" cy="2828925"/>
          </a:xfrm>
          <a:prstGeom prst="rect">
            <a:avLst/>
          </a:prstGeom>
        </p:spPr>
      </p:pic>
    </p:spTree>
    <p:extLst>
      <p:ext uri="{BB962C8B-B14F-4D97-AF65-F5344CB8AC3E}">
        <p14:creationId xmlns:p14="http://schemas.microsoft.com/office/powerpoint/2010/main" val="4120932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8DDF-C51C-8F49-B036-64C02445ED51}"/>
              </a:ext>
            </a:extLst>
          </p:cNvPr>
          <p:cNvSpPr>
            <a:spLocks noGrp="1"/>
          </p:cNvSpPr>
          <p:nvPr>
            <p:ph type="title"/>
          </p:nvPr>
        </p:nvSpPr>
        <p:spPr>
          <a:xfrm>
            <a:off x="1523999" y="152400"/>
            <a:ext cx="8938161" cy="639762"/>
          </a:xfrm>
        </p:spPr>
        <p:txBody>
          <a:bodyPr>
            <a:normAutofit fontScale="90000"/>
          </a:bodyPr>
          <a:lstStyle/>
          <a:p>
            <a:pPr algn="ctr"/>
            <a:r>
              <a:rPr lang="en-US" dirty="0"/>
              <a:t>Challenges facing students today</a:t>
            </a:r>
          </a:p>
        </p:txBody>
      </p:sp>
      <p:sp>
        <p:nvSpPr>
          <p:cNvPr id="3" name="Content Placeholder 2">
            <a:extLst>
              <a:ext uri="{FF2B5EF4-FFF2-40B4-BE49-F238E27FC236}">
                <a16:creationId xmlns:a16="http://schemas.microsoft.com/office/drawing/2014/main" id="{6AF86B65-EC1E-5C42-830B-764AAA59311C}"/>
              </a:ext>
            </a:extLst>
          </p:cNvPr>
          <p:cNvSpPr>
            <a:spLocks noGrp="1"/>
          </p:cNvSpPr>
          <p:nvPr>
            <p:ph sz="quarter" idx="1"/>
          </p:nvPr>
        </p:nvSpPr>
        <p:spPr>
          <a:xfrm>
            <a:off x="1524000" y="914400"/>
            <a:ext cx="9144000" cy="5943600"/>
          </a:xfrm>
        </p:spPr>
        <p:txBody>
          <a:bodyPr>
            <a:normAutofit fontScale="70000" lnSpcReduction="20000"/>
          </a:bodyPr>
          <a:lstStyle/>
          <a:p>
            <a:pPr marL="0" indent="0" algn="ctr">
              <a:buNone/>
            </a:pPr>
            <a:r>
              <a:rPr lang="en-US" dirty="0"/>
              <a:t>Increase in hate crimes</a:t>
            </a:r>
          </a:p>
          <a:p>
            <a:pPr marL="0" indent="0" algn="ctr">
              <a:buNone/>
            </a:pPr>
            <a:r>
              <a:rPr lang="en-US" dirty="0"/>
              <a:t>Social media</a:t>
            </a:r>
          </a:p>
          <a:p>
            <a:pPr marL="0" indent="0" algn="ctr">
              <a:buNone/>
            </a:pPr>
            <a:r>
              <a:rPr lang="en-US" dirty="0"/>
              <a:t>Mental health/Depression/Suicide</a:t>
            </a:r>
          </a:p>
          <a:p>
            <a:pPr marL="0" indent="0" algn="ctr">
              <a:buNone/>
            </a:pPr>
            <a:r>
              <a:rPr lang="en-US" dirty="0"/>
              <a:t>Academic rigors</a:t>
            </a:r>
          </a:p>
          <a:p>
            <a:pPr marL="0" indent="0" algn="ctr">
              <a:buNone/>
            </a:pPr>
            <a:r>
              <a:rPr lang="en-US" dirty="0"/>
              <a:t>Bullying</a:t>
            </a:r>
          </a:p>
          <a:p>
            <a:pPr marL="0" indent="0" algn="ctr">
              <a:buNone/>
            </a:pPr>
            <a:r>
              <a:rPr lang="en-US" dirty="0"/>
              <a:t>All the -isms</a:t>
            </a:r>
          </a:p>
          <a:p>
            <a:pPr marL="0" indent="0" algn="ctr">
              <a:buNone/>
            </a:pPr>
            <a:r>
              <a:rPr lang="en-US" dirty="0"/>
              <a:t>Parental issues?</a:t>
            </a:r>
          </a:p>
          <a:p>
            <a:pPr marL="0" indent="0" algn="ctr">
              <a:buNone/>
            </a:pPr>
            <a:r>
              <a:rPr lang="en-US" dirty="0"/>
              <a:t>Increasingly globalized world</a:t>
            </a:r>
          </a:p>
          <a:p>
            <a:pPr marL="0" indent="0" algn="ctr">
              <a:buNone/>
            </a:pPr>
            <a:r>
              <a:rPr lang="en-US" dirty="0"/>
              <a:t>Media issues</a:t>
            </a:r>
          </a:p>
          <a:p>
            <a:pPr marL="0" indent="0" algn="ctr">
              <a:buNone/>
            </a:pPr>
            <a:r>
              <a:rPr lang="en-US" dirty="0"/>
              <a:t>Historical knowledge/guidance</a:t>
            </a:r>
          </a:p>
          <a:p>
            <a:pPr marL="0" indent="0" algn="ctr">
              <a:buNone/>
            </a:pPr>
            <a:r>
              <a:rPr lang="en-US" dirty="0"/>
              <a:t>Identity </a:t>
            </a:r>
          </a:p>
          <a:p>
            <a:pPr marL="0" indent="0" algn="ctr">
              <a:buNone/>
            </a:pPr>
            <a:r>
              <a:rPr lang="en-US" dirty="0"/>
              <a:t>School shootings</a:t>
            </a:r>
          </a:p>
          <a:p>
            <a:pPr marL="0" indent="0" algn="ctr">
              <a:buNone/>
            </a:pPr>
            <a:r>
              <a:rPr lang="en-US" dirty="0"/>
              <a:t>Body image</a:t>
            </a:r>
          </a:p>
          <a:p>
            <a:pPr marL="0" indent="0" algn="ctr">
              <a:buNone/>
            </a:pPr>
            <a:r>
              <a:rPr lang="en-US" dirty="0"/>
              <a:t>Technology</a:t>
            </a:r>
          </a:p>
          <a:p>
            <a:pPr marL="0" indent="0" algn="ctr">
              <a:buNone/>
            </a:pPr>
            <a:r>
              <a:rPr lang="en-US" dirty="0"/>
              <a:t>Critical thinking</a:t>
            </a:r>
          </a:p>
          <a:p>
            <a:pPr marL="0" indent="0" algn="ctr">
              <a:buNone/>
            </a:pPr>
            <a:r>
              <a:rPr lang="en-US" dirty="0"/>
              <a:t>Career pressures</a:t>
            </a:r>
          </a:p>
          <a:p>
            <a:pPr marL="0" indent="0" algn="ctr">
              <a:buNone/>
            </a:pPr>
            <a:r>
              <a:rPr lang="en-US" dirty="0"/>
              <a:t>Busy parents</a:t>
            </a:r>
          </a:p>
        </p:txBody>
      </p:sp>
    </p:spTree>
    <p:extLst>
      <p:ext uri="{BB962C8B-B14F-4D97-AF65-F5344CB8AC3E}">
        <p14:creationId xmlns:p14="http://schemas.microsoft.com/office/powerpoint/2010/main" val="858738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200400" y="609600"/>
            <a:ext cx="6172200" cy="762000"/>
          </a:xfrm>
          <a:ln w="28575">
            <a:solidFill>
              <a:schemeClr val="tx1"/>
            </a:solidFill>
            <a:miter lim="800000"/>
            <a:headEnd/>
            <a:tailEnd/>
          </a:ln>
        </p:spPr>
        <p:txBody>
          <a:bodyPr>
            <a:normAutofit/>
          </a:bodyPr>
          <a:lstStyle/>
          <a:p>
            <a:r>
              <a:rPr lang="en-US" sz="4000" b="1" dirty="0"/>
              <a:t>Reflection on Race</a:t>
            </a:r>
          </a:p>
        </p:txBody>
      </p:sp>
      <p:sp>
        <p:nvSpPr>
          <p:cNvPr id="99331" name="Rectangle 3"/>
          <p:cNvSpPr>
            <a:spLocks noGrp="1" noChangeArrowheads="1"/>
          </p:cNvSpPr>
          <p:nvPr>
            <p:ph type="body" idx="1"/>
          </p:nvPr>
        </p:nvSpPr>
        <p:spPr>
          <a:xfrm>
            <a:off x="1752600" y="1600200"/>
            <a:ext cx="8610600" cy="1219200"/>
          </a:xfrm>
          <a:noFill/>
          <a:extLst>
            <a:ext uri="{909E8E84-426E-40dd-AFC4-6F175D3DCCD1}">
              <a14:hiddenFill xmlns:a14="http://schemas.microsoft.com/office/drawing/2010/main" xmlns="">
                <a:solidFill>
                  <a:schemeClr val="bg1"/>
                </a:solidFill>
              </a14:hiddenFill>
            </a:ext>
          </a:extLst>
        </p:spPr>
        <p:txBody>
          <a:bodyPr>
            <a:normAutofit fontScale="85000" lnSpcReduction="20000"/>
          </a:bodyPr>
          <a:lstStyle/>
          <a:p>
            <a:pPr algn="ctr">
              <a:lnSpc>
                <a:spcPct val="80000"/>
              </a:lnSpc>
              <a:buFont typeface="Arial" charset="0"/>
              <a:buNone/>
            </a:pPr>
            <a:r>
              <a:rPr lang="en-US" sz="4400" b="1" i="1" dirty="0"/>
              <a:t>Think of your first memory when race made a difference in your life positively or negatively.</a:t>
            </a:r>
          </a:p>
        </p:txBody>
      </p:sp>
      <p:sp>
        <p:nvSpPr>
          <p:cNvPr id="99333" name="Rectangle 5"/>
          <p:cNvSpPr>
            <a:spLocks noChangeArrowheads="1"/>
          </p:cNvSpPr>
          <p:nvPr/>
        </p:nvSpPr>
        <p:spPr bwMode="auto">
          <a:xfrm>
            <a:off x="1981200" y="3227854"/>
            <a:ext cx="8610600" cy="19389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marL="457200" indent="-457200">
              <a:buFontTx/>
              <a:buAutoNum type="arabicPeriod"/>
              <a:tabLst>
                <a:tab pos="457200" algn="l"/>
              </a:tabLst>
            </a:pPr>
            <a:r>
              <a:rPr lang="en-US" sz="2400" b="1" dirty="0"/>
              <a:t>Describe the memory.</a:t>
            </a:r>
          </a:p>
          <a:p>
            <a:pPr marL="457200" indent="-457200">
              <a:buFontTx/>
              <a:buAutoNum type="arabicPeriod"/>
              <a:tabLst>
                <a:tab pos="457200" algn="l"/>
              </a:tabLst>
            </a:pPr>
            <a:endParaRPr lang="en-US" sz="2400" b="1" dirty="0"/>
          </a:p>
          <a:p>
            <a:pPr marL="457200" indent="-457200">
              <a:buFontTx/>
              <a:buAutoNum type="arabicPeriod"/>
              <a:tabLst>
                <a:tab pos="457200" algn="l"/>
              </a:tabLst>
            </a:pPr>
            <a:r>
              <a:rPr lang="en-US" sz="2400" b="1" dirty="0"/>
              <a:t>What emotions are attached with the memory?</a:t>
            </a:r>
          </a:p>
          <a:p>
            <a:pPr marL="457200" indent="-457200">
              <a:buFontTx/>
              <a:buAutoNum type="arabicPeriod"/>
              <a:tabLst>
                <a:tab pos="457200" algn="l"/>
              </a:tabLst>
            </a:pPr>
            <a:endParaRPr lang="en-US" sz="2400" b="1" dirty="0"/>
          </a:p>
          <a:p>
            <a:pPr marL="457200" indent="-457200">
              <a:buFontTx/>
              <a:buAutoNum type="arabicPeriod"/>
              <a:tabLst>
                <a:tab pos="457200" algn="l"/>
              </a:tabLst>
            </a:pPr>
            <a:r>
              <a:rPr lang="en-US" sz="2400" b="1" dirty="0"/>
              <a:t>Did you talk to anyone about the encounter?</a:t>
            </a:r>
          </a:p>
        </p:txBody>
      </p:sp>
      <p:pic>
        <p:nvPicPr>
          <p:cNvPr id="99334" name="Picture 6" descr="pe02695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971800"/>
            <a:ext cx="1771650" cy="1073150"/>
          </a:xfrm>
          <a:prstGeom prst="rect">
            <a:avLst/>
          </a:prstGeom>
          <a:noFill/>
          <a:extLst>
            <a:ext uri="{909E8E84-426E-40dd-AFC4-6F175D3DCCD1}">
              <a14:hiddenFill xmlns:a14="http://schemas.microsoft.com/office/drawing/2010/main" xmlns="">
                <a:solidFill>
                  <a:srgbClr val="FFFFFF"/>
                </a:solidFill>
              </a14:hiddenFill>
            </a:ext>
          </a:extLst>
        </p:spPr>
      </p:pic>
      <p:pic>
        <p:nvPicPr>
          <p:cNvPr id="993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55626"/>
            <a:ext cx="1143000" cy="815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54430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933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933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93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200400" y="609600"/>
            <a:ext cx="6172200" cy="762000"/>
          </a:xfrm>
          <a:ln w="28575">
            <a:solidFill>
              <a:schemeClr val="tx1"/>
            </a:solidFill>
            <a:miter lim="800000"/>
            <a:headEnd/>
            <a:tailEnd/>
          </a:ln>
        </p:spPr>
        <p:txBody>
          <a:bodyPr>
            <a:normAutofit/>
          </a:bodyPr>
          <a:lstStyle/>
          <a:p>
            <a:r>
              <a:rPr lang="en-US" sz="4000" b="1" dirty="0"/>
              <a:t>Reflection on Gender</a:t>
            </a:r>
          </a:p>
        </p:txBody>
      </p:sp>
      <p:sp>
        <p:nvSpPr>
          <p:cNvPr id="99331" name="Rectangle 3"/>
          <p:cNvSpPr>
            <a:spLocks noGrp="1" noChangeArrowheads="1"/>
          </p:cNvSpPr>
          <p:nvPr>
            <p:ph type="body" idx="1"/>
          </p:nvPr>
        </p:nvSpPr>
        <p:spPr>
          <a:xfrm>
            <a:off x="1752600" y="1600200"/>
            <a:ext cx="8610600" cy="1219200"/>
          </a:xfrm>
          <a:noFill/>
          <a:extLst>
            <a:ext uri="{909E8E84-426E-40dd-AFC4-6F175D3DCCD1}">
              <a14:hiddenFill xmlns:a14="http://schemas.microsoft.com/office/drawing/2010/main" xmlns="">
                <a:solidFill>
                  <a:schemeClr val="bg1"/>
                </a:solidFill>
              </a14:hiddenFill>
            </a:ext>
          </a:extLst>
        </p:spPr>
        <p:txBody>
          <a:bodyPr>
            <a:normAutofit fontScale="85000" lnSpcReduction="20000"/>
          </a:bodyPr>
          <a:lstStyle/>
          <a:p>
            <a:pPr algn="ctr">
              <a:lnSpc>
                <a:spcPct val="80000"/>
              </a:lnSpc>
              <a:buFont typeface="Arial" charset="0"/>
              <a:buNone/>
            </a:pPr>
            <a:r>
              <a:rPr lang="en-US" sz="4400" b="1" i="1" dirty="0"/>
              <a:t>Think of your first memory when gender made a difference in your life positively or negatively.</a:t>
            </a:r>
          </a:p>
        </p:txBody>
      </p:sp>
      <p:sp>
        <p:nvSpPr>
          <p:cNvPr id="99333" name="Rectangle 5"/>
          <p:cNvSpPr>
            <a:spLocks noChangeArrowheads="1"/>
          </p:cNvSpPr>
          <p:nvPr/>
        </p:nvSpPr>
        <p:spPr bwMode="auto">
          <a:xfrm>
            <a:off x="1981200" y="3227854"/>
            <a:ext cx="8610600" cy="19389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marL="457200" indent="-457200">
              <a:buFontTx/>
              <a:buAutoNum type="arabicPeriod"/>
              <a:tabLst>
                <a:tab pos="457200" algn="l"/>
              </a:tabLst>
            </a:pPr>
            <a:r>
              <a:rPr lang="en-US" sz="2400" b="1" dirty="0"/>
              <a:t>Describe the memory.</a:t>
            </a:r>
          </a:p>
          <a:p>
            <a:pPr marL="457200" indent="-457200">
              <a:buFontTx/>
              <a:buAutoNum type="arabicPeriod"/>
              <a:tabLst>
                <a:tab pos="457200" algn="l"/>
              </a:tabLst>
            </a:pPr>
            <a:endParaRPr lang="en-US" sz="2400" b="1" dirty="0"/>
          </a:p>
          <a:p>
            <a:pPr marL="457200" indent="-457200">
              <a:buFontTx/>
              <a:buAutoNum type="arabicPeriod"/>
              <a:tabLst>
                <a:tab pos="457200" algn="l"/>
              </a:tabLst>
            </a:pPr>
            <a:r>
              <a:rPr lang="en-US" sz="2400" b="1" dirty="0"/>
              <a:t>What emotions are attached with the memory?</a:t>
            </a:r>
          </a:p>
          <a:p>
            <a:pPr marL="457200" indent="-457200">
              <a:buFontTx/>
              <a:buAutoNum type="arabicPeriod"/>
              <a:tabLst>
                <a:tab pos="457200" algn="l"/>
              </a:tabLst>
            </a:pPr>
            <a:endParaRPr lang="en-US" sz="2400" b="1" dirty="0"/>
          </a:p>
          <a:p>
            <a:pPr marL="457200" indent="-457200">
              <a:buFontTx/>
              <a:buAutoNum type="arabicPeriod"/>
              <a:tabLst>
                <a:tab pos="457200" algn="l"/>
              </a:tabLst>
            </a:pPr>
            <a:r>
              <a:rPr lang="en-US" sz="2400" b="1" dirty="0"/>
              <a:t>Did you talk to anyone about the encounter?</a:t>
            </a:r>
          </a:p>
        </p:txBody>
      </p:sp>
      <p:pic>
        <p:nvPicPr>
          <p:cNvPr id="99334" name="Picture 6" descr="pe02695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971800"/>
            <a:ext cx="1771650" cy="1073150"/>
          </a:xfrm>
          <a:prstGeom prst="rect">
            <a:avLst/>
          </a:prstGeom>
          <a:noFill/>
          <a:extLst>
            <a:ext uri="{909E8E84-426E-40dd-AFC4-6F175D3DCCD1}">
              <a14:hiddenFill xmlns:a14="http://schemas.microsoft.com/office/drawing/2010/main" xmlns="">
                <a:solidFill>
                  <a:srgbClr val="FFFFFF"/>
                </a:solidFill>
              </a14:hiddenFill>
            </a:ext>
          </a:extLst>
        </p:spPr>
      </p:pic>
      <p:pic>
        <p:nvPicPr>
          <p:cNvPr id="993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55626"/>
            <a:ext cx="1143000" cy="815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61003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933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933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93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895600" y="381000"/>
            <a:ext cx="7543800" cy="762000"/>
          </a:xfrm>
        </p:spPr>
        <p:txBody>
          <a:bodyPr>
            <a:normAutofit fontScale="90000"/>
          </a:bodyPr>
          <a:lstStyle/>
          <a:p>
            <a:pPr eaLnBrk="1" hangingPunct="1">
              <a:lnSpc>
                <a:spcPct val="75000"/>
              </a:lnSpc>
            </a:pPr>
            <a:r>
              <a:rPr lang="en-US" sz="3200" b="1" dirty="0">
                <a:solidFill>
                  <a:srgbClr val="CC6600"/>
                </a:solidFill>
                <a:latin typeface="Garamond" charset="0"/>
              </a:rPr>
              <a:t>Stages of Racialized and Ethnic Identity Development: People of Color</a:t>
            </a:r>
            <a:r>
              <a:rPr lang="en-US" sz="4000" dirty="0">
                <a:solidFill>
                  <a:srgbClr val="CC6600"/>
                </a:solidFill>
                <a:latin typeface="Garamond" charset="0"/>
              </a:rPr>
              <a:t> </a:t>
            </a:r>
            <a:r>
              <a:rPr lang="en-US" sz="3100" dirty="0">
                <a:solidFill>
                  <a:srgbClr val="CC6600"/>
                </a:solidFill>
                <a:latin typeface="Garamond" charset="0"/>
              </a:rPr>
              <a:t>(William Cross)</a:t>
            </a:r>
          </a:p>
        </p:txBody>
      </p:sp>
      <p:sp>
        <p:nvSpPr>
          <p:cNvPr id="69635" name="Rectangle 3"/>
          <p:cNvSpPr>
            <a:spLocks noGrp="1" noChangeArrowheads="1"/>
          </p:cNvSpPr>
          <p:nvPr>
            <p:ph type="body" idx="1"/>
          </p:nvPr>
        </p:nvSpPr>
        <p:spPr>
          <a:xfrm>
            <a:off x="2209800" y="1219200"/>
            <a:ext cx="7239000" cy="4800600"/>
          </a:xfrm>
        </p:spPr>
        <p:txBody>
          <a:bodyPr>
            <a:normAutofit lnSpcReduction="10000"/>
          </a:bodyPr>
          <a:lstStyle/>
          <a:p>
            <a:pPr marL="609600" indent="-609600"/>
            <a:r>
              <a:rPr lang="en-US" b="1">
                <a:latin typeface="Verdana" charset="0"/>
              </a:rPr>
              <a:t>Pre-Encounter: </a:t>
            </a:r>
            <a:r>
              <a:rPr lang="en-US">
                <a:latin typeface="Verdana" charset="0"/>
              </a:rPr>
              <a:t>Limited consciousness of self as </a:t>
            </a:r>
            <a:r>
              <a:rPr lang="ja-JP" altLang="en-US">
                <a:latin typeface="Verdana" charset="0"/>
              </a:rPr>
              <a:t>“</a:t>
            </a:r>
            <a:r>
              <a:rPr lang="en-US" altLang="ja-JP">
                <a:latin typeface="Verdana" charset="0"/>
              </a:rPr>
              <a:t>other.</a:t>
            </a:r>
            <a:r>
              <a:rPr lang="ja-JP" altLang="en-US">
                <a:latin typeface="Verdana" charset="0"/>
              </a:rPr>
              <a:t>”</a:t>
            </a:r>
            <a:endParaRPr lang="en-US" altLang="ja-JP">
              <a:latin typeface="Verdana" charset="0"/>
            </a:endParaRPr>
          </a:p>
          <a:p>
            <a:pPr marL="609600" indent="-609600"/>
            <a:r>
              <a:rPr lang="en-US" b="1">
                <a:latin typeface="Verdana" charset="0"/>
              </a:rPr>
              <a:t>Encounter</a:t>
            </a:r>
            <a:r>
              <a:rPr lang="en-US">
                <a:latin typeface="Verdana" charset="0"/>
              </a:rPr>
              <a:t>: Impact of (usually negative) categorization is felt. </a:t>
            </a:r>
          </a:p>
          <a:p>
            <a:pPr marL="609600" indent="-609600"/>
            <a:r>
              <a:rPr lang="en-US" b="1">
                <a:latin typeface="Verdana" charset="0"/>
              </a:rPr>
              <a:t>Immersion/ Emersion: </a:t>
            </a:r>
            <a:r>
              <a:rPr lang="en-US">
                <a:latin typeface="Verdana" charset="0"/>
              </a:rPr>
              <a:t>Begins the search for positive identity concept. </a:t>
            </a:r>
          </a:p>
          <a:p>
            <a:pPr marL="609600" indent="-609600"/>
            <a:r>
              <a:rPr lang="en-US" b="1">
                <a:latin typeface="Verdana" charset="0"/>
              </a:rPr>
              <a:t>Internalization: </a:t>
            </a:r>
            <a:r>
              <a:rPr lang="en-US">
                <a:latin typeface="Verdana" charset="0"/>
              </a:rPr>
              <a:t>Possesses a positive sense of identity. </a:t>
            </a:r>
          </a:p>
          <a:p>
            <a:pPr marL="609600" indent="-609600"/>
            <a:r>
              <a:rPr lang="en-US" b="1">
                <a:latin typeface="Verdana" charset="0"/>
              </a:rPr>
              <a:t>Internalization-Commitment: </a:t>
            </a:r>
            <a:r>
              <a:rPr lang="en-US">
                <a:latin typeface="Verdana" charset="0"/>
              </a:rPr>
              <a:t>Ongoing actions express a concern for one</a:t>
            </a:r>
            <a:r>
              <a:rPr lang="ja-JP" altLang="en-US">
                <a:latin typeface="Verdana" charset="0"/>
              </a:rPr>
              <a:t>’</a:t>
            </a:r>
            <a:r>
              <a:rPr lang="en-US" altLang="ja-JP">
                <a:latin typeface="Verdana" charset="0"/>
              </a:rPr>
              <a:t>s group. </a:t>
            </a:r>
            <a:endParaRPr lang="en-US">
              <a:latin typeface="Verdana" charset="0"/>
            </a:endParaRPr>
          </a:p>
        </p:txBody>
      </p:sp>
      <p:pic>
        <p:nvPicPr>
          <p:cNvPr id="24579" name="Picture 4" descr="little-african-american_~bxp290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5105400"/>
            <a:ext cx="985838" cy="148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5" descr="African-AmericanBoyReadwithM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1"/>
            <a:ext cx="762000" cy="113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6270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dissolve">
                                      <p:cBhvr>
                                        <p:cTn id="7" dur="20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dissolve">
                                      <p:cBhvr>
                                        <p:cTn id="12" dur="2000"/>
                                        <p:tgtEl>
                                          <p:spTgt spid="69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dissolve">
                                      <p:cBhvr>
                                        <p:cTn id="17" dur="2000"/>
                                        <p:tgtEl>
                                          <p:spTgt spid="696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dissolve">
                                      <p:cBhvr>
                                        <p:cTn id="22" dur="2000"/>
                                        <p:tgtEl>
                                          <p:spTgt spid="696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animEffect transition="in" filter="dissolve">
                                      <p:cBhvr>
                                        <p:cTn id="27" dur="20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838200" y="151369"/>
            <a:ext cx="10515600" cy="1325563"/>
          </a:xfrm>
        </p:spPr>
        <p:txBody>
          <a:bodyPr/>
          <a:lstStyle/>
          <a:p>
            <a:pPr algn="ctr" eaLnBrk="1" hangingPunct="1"/>
            <a:r>
              <a:rPr lang="en-US" sz="3200" b="1" dirty="0">
                <a:solidFill>
                  <a:srgbClr val="FF9900"/>
                </a:solidFill>
                <a:latin typeface="Garamond" charset="0"/>
              </a:rPr>
              <a:t>Stages of Racialized and Ethnic Identity Development: White Identity (Janet Helms)</a:t>
            </a:r>
          </a:p>
        </p:txBody>
      </p:sp>
      <p:sp>
        <p:nvSpPr>
          <p:cNvPr id="30722" name="Rectangle 3"/>
          <p:cNvSpPr>
            <a:spLocks noGrp="1" noChangeArrowheads="1"/>
          </p:cNvSpPr>
          <p:nvPr>
            <p:ph type="body" idx="1"/>
          </p:nvPr>
        </p:nvSpPr>
        <p:spPr>
          <a:xfrm>
            <a:off x="0" y="1353787"/>
            <a:ext cx="12192000" cy="5504213"/>
          </a:xfrm>
        </p:spPr>
        <p:txBody>
          <a:bodyPr>
            <a:normAutofit lnSpcReduction="10000"/>
          </a:bodyPr>
          <a:lstStyle/>
          <a:p>
            <a:pPr marL="293688" indent="0">
              <a:spcBef>
                <a:spcPct val="0"/>
              </a:spcBef>
            </a:pPr>
            <a:r>
              <a:rPr lang="en-US" sz="2000" b="1" dirty="0">
                <a:latin typeface="Verdana" panose="020B0604030504040204" pitchFamily="34" charset="0"/>
                <a:ea typeface="Verdana" panose="020B0604030504040204" pitchFamily="34" charset="0"/>
                <a:cs typeface="Verdana" panose="020B0604030504040204" pitchFamily="34" charset="0"/>
              </a:rPr>
              <a:t>[Pre-Contact &amp;] Contact: </a:t>
            </a:r>
            <a:r>
              <a:rPr lang="en-US" sz="2000" dirty="0">
                <a:latin typeface="Verdana" panose="020B0604030504040204" pitchFamily="34" charset="0"/>
                <a:ea typeface="Verdana" panose="020B0604030504040204" pitchFamily="34" charset="0"/>
                <a:cs typeface="Verdana" panose="020B0604030504040204" pitchFamily="34" charset="0"/>
              </a:rPr>
              <a:t>Normal</a:t>
            </a:r>
            <a:r>
              <a:rPr lang="ja-JP" altLang="en-US" sz="2000" dirty="0">
                <a:latin typeface="Verdana" panose="020B0604030504040204" pitchFamily="34" charset="0"/>
                <a:cs typeface="Verdana" panose="020B0604030504040204" pitchFamily="34" charset="0"/>
              </a:rPr>
              <a:t>”</a:t>
            </a:r>
            <a:r>
              <a:rPr lang="en-US" altLang="ja-JP" sz="2000" dirty="0">
                <a:latin typeface="Verdana" panose="020B0604030504040204" pitchFamily="34" charset="0"/>
                <a:ea typeface="Verdana" panose="020B0604030504040204" pitchFamily="34" charset="0"/>
                <a:cs typeface="Verdana" panose="020B0604030504040204" pitchFamily="34" charset="0"/>
              </a:rPr>
              <a:t>: no particular culture or ethnicity.  Sees self as a person of goodwill, unprejudiced, colorblind. </a:t>
            </a:r>
          </a:p>
          <a:p>
            <a:pPr marL="293688" indent="0">
              <a:spcBef>
                <a:spcPct val="0"/>
              </a:spcBef>
              <a:buNone/>
            </a:pPr>
            <a:endParaRPr lang="en-US" sz="2000" b="1" dirty="0">
              <a:latin typeface="Verdana" panose="020B0604030504040204" pitchFamily="34" charset="0"/>
              <a:ea typeface="Verdana" panose="020B0604030504040204" pitchFamily="34" charset="0"/>
              <a:cs typeface="Verdana" panose="020B0604030504040204" pitchFamily="34" charset="0"/>
            </a:endParaRPr>
          </a:p>
          <a:p>
            <a:pPr marL="293688" indent="0"/>
            <a:r>
              <a:rPr lang="en-US" sz="2000" b="1" dirty="0">
                <a:latin typeface="Verdana" panose="020B0604030504040204" pitchFamily="34" charset="0"/>
                <a:ea typeface="Verdana" panose="020B0604030504040204" pitchFamily="34" charset="0"/>
                <a:cs typeface="Verdana" panose="020B0604030504040204" pitchFamily="34" charset="0"/>
              </a:rPr>
              <a:t>Disintegration: </a:t>
            </a:r>
            <a:r>
              <a:rPr lang="en-US" sz="2000" dirty="0">
                <a:latin typeface="Verdana" panose="020B0604030504040204" pitchFamily="34" charset="0"/>
                <a:ea typeface="Verdana" panose="020B0604030504040204" pitchFamily="34" charset="0"/>
                <a:cs typeface="Verdana" panose="020B0604030504040204" pitchFamily="34" charset="0"/>
              </a:rPr>
              <a:t>Becomes aware of racism</a:t>
            </a:r>
            <a:r>
              <a:rPr lang="ja-JP" altLang="en-US" sz="2000" dirty="0">
                <a:latin typeface="Verdana" panose="020B0604030504040204" pitchFamily="34" charset="0"/>
                <a:cs typeface="Verdana" panose="020B0604030504040204" pitchFamily="34" charset="0"/>
              </a:rPr>
              <a:t>’</a:t>
            </a:r>
            <a:r>
              <a:rPr lang="en-US" altLang="ja-JP" sz="2000" dirty="0">
                <a:latin typeface="Verdana" panose="020B0604030504040204" pitchFamily="34" charset="0"/>
                <a:ea typeface="Verdana" panose="020B0604030504040204" pitchFamily="34" charset="0"/>
                <a:cs typeface="Verdana" panose="020B0604030504040204" pitchFamily="34" charset="0"/>
              </a:rPr>
              <a:t>s impact on one</a:t>
            </a:r>
            <a:r>
              <a:rPr lang="ja-JP" altLang="en-US" sz="2000" dirty="0">
                <a:latin typeface="Verdana" panose="020B0604030504040204" pitchFamily="34" charset="0"/>
                <a:cs typeface="Verdana" panose="020B0604030504040204" pitchFamily="34" charset="0"/>
              </a:rPr>
              <a:t>’</a:t>
            </a:r>
            <a:r>
              <a:rPr lang="en-US" altLang="ja-JP" sz="2000" dirty="0">
                <a:latin typeface="Verdana" panose="020B0604030504040204" pitchFamily="34" charset="0"/>
                <a:ea typeface="Verdana" panose="020B0604030504040204" pitchFamily="34" charset="0"/>
                <a:cs typeface="Verdana" panose="020B0604030504040204" pitchFamily="34" charset="0"/>
              </a:rPr>
              <a:t>s own and other</a:t>
            </a:r>
            <a:r>
              <a:rPr lang="ja-JP" altLang="en-US" sz="2000" dirty="0">
                <a:latin typeface="Verdana" panose="020B0604030504040204" pitchFamily="34" charset="0"/>
                <a:cs typeface="Verdana" panose="020B0604030504040204" pitchFamily="34" charset="0"/>
              </a:rPr>
              <a:t>’</a:t>
            </a:r>
            <a:r>
              <a:rPr lang="en-US" altLang="ja-JP" sz="2000" dirty="0">
                <a:latin typeface="Verdana" panose="020B0604030504040204" pitchFamily="34" charset="0"/>
                <a:ea typeface="Verdana" panose="020B0604030504040204" pitchFamily="34" charset="0"/>
                <a:cs typeface="Verdana" panose="020B0604030504040204" pitchFamily="34" charset="0"/>
              </a:rPr>
              <a:t>s lives.</a:t>
            </a:r>
          </a:p>
          <a:p>
            <a:pPr marL="293688"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93688" indent="0"/>
            <a:r>
              <a:rPr lang="en-US" sz="2000" b="1" dirty="0">
                <a:latin typeface="Verdana" panose="020B0604030504040204" pitchFamily="34" charset="0"/>
                <a:ea typeface="Verdana" panose="020B0604030504040204" pitchFamily="34" charset="0"/>
                <a:cs typeface="Verdana" panose="020B0604030504040204" pitchFamily="34" charset="0"/>
              </a:rPr>
              <a:t>Reintegration:</a:t>
            </a:r>
            <a:r>
              <a:rPr lang="en-US" sz="2000" dirty="0">
                <a:latin typeface="Verdana" panose="020B0604030504040204" pitchFamily="34" charset="0"/>
                <a:ea typeface="Verdana" panose="020B0604030504040204" pitchFamily="34" charset="0"/>
                <a:cs typeface="Verdana" panose="020B0604030504040204" pitchFamily="34" charset="0"/>
              </a:rPr>
              <a:t> Feelings of tension and guilt may be denied by blaming the victim and reasserting the cultural myths of rugged individualism .</a:t>
            </a:r>
          </a:p>
          <a:p>
            <a:pPr marL="293688"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93688" indent="0"/>
            <a:r>
              <a:rPr lang="en-US" sz="2000" b="1" dirty="0">
                <a:latin typeface="Verdana" panose="020B0604030504040204" pitchFamily="34" charset="0"/>
                <a:ea typeface="Verdana" panose="020B0604030504040204" pitchFamily="34" charset="0"/>
                <a:cs typeface="Verdana" panose="020B0604030504040204" pitchFamily="34" charset="0"/>
              </a:rPr>
              <a:t>Pseudo-independent</a:t>
            </a:r>
            <a:r>
              <a:rPr lang="en-US" sz="2000" dirty="0">
                <a:latin typeface="Verdana" panose="020B0604030504040204" pitchFamily="34" charset="0"/>
                <a:ea typeface="Verdana" panose="020B0604030504040204" pitchFamily="34" charset="0"/>
                <a:cs typeface="Verdana" panose="020B0604030504040204" pitchFamily="34" charset="0"/>
              </a:rPr>
              <a:t>: Understands cognitively the problem of White privilege, but unsure of what to do about it.</a:t>
            </a:r>
          </a:p>
          <a:p>
            <a:pPr marL="293688" indent="0"/>
            <a:endParaRPr lang="en-US" sz="2000" dirty="0">
              <a:latin typeface="Verdana" panose="020B0604030504040204" pitchFamily="34" charset="0"/>
              <a:ea typeface="Verdana" panose="020B0604030504040204" pitchFamily="34" charset="0"/>
              <a:cs typeface="Verdana" panose="020B0604030504040204" pitchFamily="34" charset="0"/>
            </a:endParaRPr>
          </a:p>
          <a:p>
            <a:pPr marL="293688" indent="0"/>
            <a:r>
              <a:rPr lang="en-US" sz="2000" b="1" dirty="0">
                <a:latin typeface="Verdana" panose="020B0604030504040204" pitchFamily="34" charset="0"/>
                <a:ea typeface="Verdana" panose="020B0604030504040204" pitchFamily="34" charset="0"/>
                <a:cs typeface="Verdana" panose="020B0604030504040204" pitchFamily="34" charset="0"/>
              </a:rPr>
              <a:t>Immersion/ Emersion: </a:t>
            </a:r>
            <a:r>
              <a:rPr lang="en-US" sz="2000" dirty="0">
                <a:latin typeface="Verdana" panose="020B0604030504040204" pitchFamily="34" charset="0"/>
                <a:ea typeface="Verdana" panose="020B0604030504040204" pitchFamily="34" charset="0"/>
                <a:cs typeface="Verdana" panose="020B0604030504040204" pitchFamily="34" charset="0"/>
              </a:rPr>
              <a:t>begins search for ethnic &amp; cultural background(s) and identifies with Whites who historically allied themselves with people of color in combating racism.  </a:t>
            </a:r>
          </a:p>
          <a:p>
            <a:pPr marL="293688" indent="0">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93688" indent="0"/>
            <a:r>
              <a:rPr lang="en-US" sz="2000" b="1" dirty="0">
                <a:latin typeface="Verdana" panose="020B0604030504040204" pitchFamily="34" charset="0"/>
                <a:ea typeface="Verdana" panose="020B0604030504040204" pitchFamily="34" charset="0"/>
                <a:cs typeface="Verdana" panose="020B0604030504040204" pitchFamily="34" charset="0"/>
              </a:rPr>
              <a:t>Autonomy: </a:t>
            </a:r>
            <a:r>
              <a:rPr lang="en-US" sz="2000" dirty="0">
                <a:latin typeface="Verdana" panose="020B0604030504040204" pitchFamily="34" charset="0"/>
                <a:ea typeface="Verdana" panose="020B0604030504040204" pitchFamily="34" charset="0"/>
                <a:cs typeface="Verdana" panose="020B0604030504040204" pitchFamily="34" charset="0"/>
              </a:rPr>
              <a:t>Has developed a positive identity based in reality (vs. a culturally based presumed superiority). </a:t>
            </a:r>
            <a:endParaRPr lang="en-US" sz="2000" dirty="0">
              <a:latin typeface="Verdana" charset="0"/>
            </a:endParaRPr>
          </a:p>
          <a:p>
            <a:pPr marL="609600" indent="-609600">
              <a:buNone/>
            </a:pPr>
            <a:endParaRPr lang="en-US" sz="1200" dirty="0">
              <a:latin typeface="Verdana" charset="0"/>
            </a:endParaRPr>
          </a:p>
        </p:txBody>
      </p:sp>
    </p:spTree>
    <p:extLst>
      <p:ext uri="{BB962C8B-B14F-4D97-AF65-F5344CB8AC3E}">
        <p14:creationId xmlns:p14="http://schemas.microsoft.com/office/powerpoint/2010/main" val="21377911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2438400" y="564701"/>
            <a:ext cx="7648876" cy="3970318"/>
          </a:xfrm>
          <a:prstGeom prst="rect">
            <a:avLst/>
          </a:prstGeom>
          <a:noFill/>
          <a:ln w="9525">
            <a:noFill/>
            <a:miter lim="800000"/>
            <a:headEnd/>
            <a:tailEnd/>
          </a:ln>
        </p:spPr>
        <p:txBody>
          <a:bodyPr wrap="square" anchor="ctr">
            <a:spAutoFit/>
          </a:bodyPr>
          <a:lstStyle/>
          <a:p>
            <a:pPr algn="ctr"/>
            <a:r>
              <a:rPr lang="en-US" sz="3600" dirty="0">
                <a:latin typeface="Arial" pitchFamily="34" charset="0"/>
              </a:rPr>
              <a:t> </a:t>
            </a:r>
            <a:r>
              <a:rPr lang="en-US" sz="3600" i="1" dirty="0">
                <a:latin typeface="Arial" pitchFamily="34" charset="0"/>
              </a:rPr>
              <a:t>“…our actions are not likely to lead to transcendent change and may indeed, despite our best efforts, be of more help to the system we despise than to the victims of that system whom we are trying to help.”</a:t>
            </a:r>
          </a:p>
          <a:p>
            <a:r>
              <a:rPr lang="en-US" sz="3600" i="1" dirty="0">
                <a:solidFill>
                  <a:srgbClr val="3333CC"/>
                </a:solidFill>
                <a:latin typeface="Arial" pitchFamily="34" charset="0"/>
              </a:rPr>
              <a:t>				-</a:t>
            </a:r>
            <a:r>
              <a:rPr lang="en-US" sz="3600" i="1" dirty="0">
                <a:latin typeface="Arial" pitchFamily="34" charset="0"/>
              </a:rPr>
              <a:t>Derrick Bell</a:t>
            </a:r>
          </a:p>
        </p:txBody>
      </p:sp>
      <p:pic>
        <p:nvPicPr>
          <p:cNvPr id="73731" name="Picture 5" descr="http://tbn0.google.com/images?q=tbn:zoOJwomGZFurnM:http://newsimg.bbc.co.uk/media/images/40899000/jpg/_40899433_blackpupils_classroom2_203.jpg">
            <a:hlinkClick r:id="rId3"/>
          </p:cNvPr>
          <p:cNvPicPr>
            <a:picLocks noChangeAspect="1" noChangeArrowheads="1"/>
          </p:cNvPicPr>
          <p:nvPr/>
        </p:nvPicPr>
        <p:blipFill>
          <a:blip r:embed="rId4"/>
          <a:srcRect/>
          <a:stretch>
            <a:fillRect/>
          </a:stretch>
        </p:blipFill>
        <p:spPr bwMode="auto">
          <a:xfrm>
            <a:off x="3116981" y="4800601"/>
            <a:ext cx="2438400" cy="1793875"/>
          </a:xfrm>
          <a:prstGeom prst="rect">
            <a:avLst/>
          </a:prstGeom>
          <a:noFill/>
          <a:ln w="9525">
            <a:noFill/>
            <a:miter lim="800000"/>
            <a:headEnd/>
            <a:tailEnd/>
          </a:ln>
        </p:spPr>
      </p:pic>
    </p:spTree>
    <p:extLst>
      <p:ext uri="{BB962C8B-B14F-4D97-AF65-F5344CB8AC3E}">
        <p14:creationId xmlns:p14="http://schemas.microsoft.com/office/powerpoint/2010/main" val="1498600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9B86-3BBE-DB4C-B8C1-0F4826096BDD}"/>
              </a:ext>
            </a:extLst>
          </p:cNvPr>
          <p:cNvSpPr>
            <a:spLocks noGrp="1"/>
          </p:cNvSpPr>
          <p:nvPr>
            <p:ph type="title"/>
          </p:nvPr>
        </p:nvSpPr>
        <p:spPr>
          <a:xfrm>
            <a:off x="838200" y="67384"/>
            <a:ext cx="10515600" cy="707531"/>
          </a:xfrm>
        </p:spPr>
        <p:txBody>
          <a:bodyPr/>
          <a:lstStyle/>
          <a:p>
            <a:pPr algn="ctr"/>
            <a:r>
              <a:rPr lang="en-US" b="1" dirty="0"/>
              <a:t>Assignments for Next Session</a:t>
            </a:r>
          </a:p>
        </p:txBody>
      </p:sp>
      <p:sp>
        <p:nvSpPr>
          <p:cNvPr id="3" name="Content Placeholder 2">
            <a:extLst>
              <a:ext uri="{FF2B5EF4-FFF2-40B4-BE49-F238E27FC236}">
                <a16:creationId xmlns:a16="http://schemas.microsoft.com/office/drawing/2014/main" id="{E247D495-A452-3641-AF76-95B8C9570971}"/>
              </a:ext>
            </a:extLst>
          </p:cNvPr>
          <p:cNvSpPr>
            <a:spLocks noGrp="1"/>
          </p:cNvSpPr>
          <p:nvPr>
            <p:ph idx="1"/>
          </p:nvPr>
        </p:nvSpPr>
        <p:spPr>
          <a:xfrm>
            <a:off x="0" y="774914"/>
            <a:ext cx="12192000" cy="6083085"/>
          </a:xfrm>
        </p:spPr>
        <p:txBody>
          <a:bodyPr>
            <a:noAutofit/>
          </a:bodyPr>
          <a:lstStyle/>
          <a:p>
            <a:pPr marL="0" indent="0" algn="ctr">
              <a:buNone/>
            </a:pPr>
            <a:r>
              <a:rPr lang="en-US" b="1" dirty="0"/>
              <a:t>Part 1</a:t>
            </a:r>
          </a:p>
          <a:p>
            <a:pPr marL="0" indent="0">
              <a:buNone/>
            </a:pPr>
            <a:r>
              <a:rPr lang="en-US" sz="2400" dirty="0"/>
              <a:t>Reflect on your stage of identity development and assess whether you can also be part of the opposite group. For example, think of the following questions:</a:t>
            </a:r>
          </a:p>
          <a:p>
            <a:pPr marL="0" indent="0">
              <a:buNone/>
            </a:pPr>
            <a:endParaRPr lang="en-US" sz="2000" dirty="0"/>
          </a:p>
          <a:p>
            <a:pPr lvl="0"/>
            <a:r>
              <a:rPr lang="en-US" sz="2300" dirty="0"/>
              <a:t>What was I taught about my identity growing up from my family that most affected my growth positively or negatively?</a:t>
            </a:r>
          </a:p>
          <a:p>
            <a:pPr lvl="0"/>
            <a:r>
              <a:rPr lang="en-US" sz="2300" dirty="0"/>
              <a:t>What messages did I receive about who I was when I left my home every day (in school, from friends, my teachers, etc.)?</a:t>
            </a:r>
          </a:p>
          <a:p>
            <a:pPr lvl="0"/>
            <a:r>
              <a:rPr lang="en-US" sz="2300" dirty="0"/>
              <a:t>How did my schooling reinforce a positive or negative identity development for me?</a:t>
            </a:r>
          </a:p>
          <a:p>
            <a:pPr lvl="0"/>
            <a:r>
              <a:rPr lang="en-US" sz="2300" dirty="0"/>
              <a:t>What experiences in my life influenced the social justice causes I believe in?</a:t>
            </a:r>
          </a:p>
          <a:p>
            <a:pPr lvl="0"/>
            <a:r>
              <a:rPr lang="en-US" sz="2300" dirty="0"/>
              <a:t>What was I taught about the identity of others and how did that affect my identity development?</a:t>
            </a:r>
          </a:p>
          <a:p>
            <a:pPr lvl="0"/>
            <a:r>
              <a:rPr lang="en-US" sz="2300" dirty="0"/>
              <a:t>Did my upbringing create stereotypes and biases towards others that I’ve had to work to change (or still need to)? Please elaborate on your answer.</a:t>
            </a:r>
          </a:p>
          <a:p>
            <a:pPr lvl="0"/>
            <a:r>
              <a:rPr lang="en-US" sz="2300" dirty="0"/>
              <a:t>What about my past identity experiences led me to become an educator and eventually a teacher or school leader?</a:t>
            </a:r>
            <a:r>
              <a:rPr lang="en-US" sz="2400" dirty="0"/>
              <a:t>		</a:t>
            </a:r>
          </a:p>
        </p:txBody>
      </p:sp>
    </p:spTree>
    <p:extLst>
      <p:ext uri="{BB962C8B-B14F-4D97-AF65-F5344CB8AC3E}">
        <p14:creationId xmlns:p14="http://schemas.microsoft.com/office/powerpoint/2010/main" val="129316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49EF-6C41-6C42-B523-3864CB3F3F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E7BA17-8551-0C4F-B8D3-36ADD11B6E4D}"/>
              </a:ext>
            </a:extLst>
          </p:cNvPr>
          <p:cNvSpPr>
            <a:spLocks noGrp="1"/>
          </p:cNvSpPr>
          <p:nvPr>
            <p:ph idx="1"/>
          </p:nvPr>
        </p:nvSpPr>
        <p:spPr/>
        <p:txBody>
          <a:bodyPr/>
          <a:lstStyle/>
          <a:p>
            <a:pPr marL="14288" lvl="5" indent="0" algn="ctr">
              <a:buNone/>
            </a:pPr>
            <a:r>
              <a:rPr lang="en-US" sz="2800" b="1" dirty="0"/>
              <a:t>Part 2</a:t>
            </a:r>
          </a:p>
          <a:p>
            <a:pPr marL="14288" lvl="5" indent="0" algn="ctr">
              <a:buNone/>
            </a:pPr>
            <a:endParaRPr lang="en-US" sz="2800" b="1" dirty="0"/>
          </a:p>
          <a:p>
            <a:pPr marL="296863" lvl="5" indent="-285750"/>
            <a:r>
              <a:rPr lang="en-US" sz="2400" dirty="0"/>
              <a:t>Informally begin to assess where occupants of your school are in their stage of identity development.</a:t>
            </a:r>
          </a:p>
          <a:p>
            <a:pPr marL="296863" lvl="5" indent="-285750"/>
            <a:r>
              <a:rPr lang="en-US" sz="2400" dirty="0"/>
              <a:t>This is going to aid you to better engage them in the work that you will be embarking on (or continuing).</a:t>
            </a:r>
          </a:p>
          <a:p>
            <a:endParaRPr lang="en-US" dirty="0"/>
          </a:p>
        </p:txBody>
      </p:sp>
    </p:spTree>
    <p:extLst>
      <p:ext uri="{BB962C8B-B14F-4D97-AF65-F5344CB8AC3E}">
        <p14:creationId xmlns:p14="http://schemas.microsoft.com/office/powerpoint/2010/main" val="19487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581151" y="495300"/>
            <a:ext cx="9029701" cy="5867400"/>
            <a:chOff x="360" y="264"/>
            <a:chExt cx="19440" cy="11520"/>
          </a:xfrm>
        </p:grpSpPr>
        <p:sp>
          <p:nvSpPr>
            <p:cNvPr id="3" name="Text Box 69"/>
            <p:cNvSpPr txBox="1">
              <a:spLocks noChangeArrowheads="1"/>
            </p:cNvSpPr>
            <p:nvPr/>
          </p:nvSpPr>
          <p:spPr bwMode="auto">
            <a:xfrm>
              <a:off x="7740" y="4764"/>
              <a:ext cx="6300" cy="3960"/>
            </a:xfrm>
            <a:prstGeom prst="rect">
              <a:avLst/>
            </a:prstGeom>
            <a:solidFill>
              <a:srgbClr val="FFFFFF"/>
            </a:solidFill>
            <a:ln w="57150">
              <a:solidFill>
                <a:srgbClr val="000000"/>
              </a:solid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pPr algn="ctr"/>
              <a:r>
                <a:rPr lang="en-US" sz="2200" dirty="0">
                  <a:latin typeface="Comic Sans MS" pitchFamily="66" charset="0"/>
                </a:rPr>
                <a:t> </a:t>
              </a:r>
              <a:r>
                <a:rPr lang="en-US" sz="1600" dirty="0">
                  <a:latin typeface="Comic Sans MS" pitchFamily="66" charset="0"/>
                </a:rPr>
                <a:t>R</a:t>
              </a:r>
              <a:r>
                <a:rPr lang="en-US" sz="1800" dirty="0">
                  <a:latin typeface="Comic Sans MS" pitchFamily="66" charset="0"/>
                </a:rPr>
                <a:t>eflections on my role as a teacher or leader</a:t>
              </a:r>
            </a:p>
            <a:p>
              <a:r>
                <a:rPr lang="en-US" sz="2600" dirty="0">
                  <a:latin typeface="Comic Sans MS" pitchFamily="66" charset="0"/>
                </a:rPr>
                <a:t>    </a:t>
              </a:r>
              <a:r>
                <a:rPr lang="en-US" sz="2400" dirty="0">
                  <a:latin typeface="Comic Sans MS" pitchFamily="66" charset="0"/>
                </a:rPr>
                <a:t>  </a:t>
              </a:r>
              <a:r>
                <a:rPr lang="en-US" sz="1200" b="0" dirty="0">
                  <a:latin typeface="Times New Roman" pitchFamily="18" charset="0"/>
                </a:rPr>
                <a:t>         </a:t>
              </a:r>
              <a:endParaRPr lang="en-US" dirty="0"/>
            </a:p>
          </p:txBody>
        </p:sp>
        <p:sp>
          <p:nvSpPr>
            <p:cNvPr id="4" name="AutoShape 70"/>
            <p:cNvSpPr>
              <a:spLocks noChangeArrowheads="1"/>
            </p:cNvSpPr>
            <p:nvPr/>
          </p:nvSpPr>
          <p:spPr bwMode="auto">
            <a:xfrm>
              <a:off x="360" y="432"/>
              <a:ext cx="9000" cy="6660"/>
            </a:xfrm>
            <a:prstGeom prst="cloudCallout">
              <a:avLst>
                <a:gd name="adj1" fmla="val 56699"/>
                <a:gd name="adj2" fmla="val 11259"/>
              </a:avLst>
            </a:prstGeom>
            <a:solidFill>
              <a:srgbClr val="FFFFFF"/>
            </a:solidFill>
            <a:ln w="9525">
              <a:solidFill>
                <a:srgbClr val="000000"/>
              </a:solidFill>
              <a:round/>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endParaRPr lang="en-US"/>
            </a:p>
          </p:txBody>
        </p:sp>
        <p:sp>
          <p:nvSpPr>
            <p:cNvPr id="5" name="Text Box 71"/>
            <p:cNvSpPr txBox="1">
              <a:spLocks noChangeArrowheads="1"/>
            </p:cNvSpPr>
            <p:nvPr/>
          </p:nvSpPr>
          <p:spPr bwMode="auto">
            <a:xfrm>
              <a:off x="1725" y="1401"/>
              <a:ext cx="6894" cy="540"/>
            </a:xfrm>
            <a:prstGeom prst="rect">
              <a:avLst/>
            </a:prstGeom>
            <a:solidFill>
              <a:srgbClr val="FFFFFF"/>
            </a:solidFill>
            <a:ln w="9525">
              <a:no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r>
                <a:rPr lang="en-US" sz="1400" dirty="0">
                  <a:latin typeface="Tahoma" pitchFamily="34" charset="0"/>
                </a:rPr>
                <a:t>What are the implications for me as a leader?</a:t>
              </a:r>
              <a:endParaRPr lang="en-US" sz="1400" dirty="0"/>
            </a:p>
          </p:txBody>
        </p:sp>
        <p:sp>
          <p:nvSpPr>
            <p:cNvPr id="6" name="AutoShape 72"/>
            <p:cNvSpPr>
              <a:spLocks noChangeArrowheads="1"/>
            </p:cNvSpPr>
            <p:nvPr/>
          </p:nvSpPr>
          <p:spPr bwMode="auto">
            <a:xfrm>
              <a:off x="13140" y="7104"/>
              <a:ext cx="6660" cy="4680"/>
            </a:xfrm>
            <a:prstGeom prst="wedgeRectCallout">
              <a:avLst>
                <a:gd name="adj1" fmla="val -38273"/>
                <a:gd name="adj2" fmla="val -75620"/>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endParaRPr lang="en-US"/>
            </a:p>
          </p:txBody>
        </p:sp>
        <p:sp>
          <p:nvSpPr>
            <p:cNvPr id="7" name="Text Box 73"/>
            <p:cNvSpPr txBox="1">
              <a:spLocks noChangeArrowheads="1"/>
            </p:cNvSpPr>
            <p:nvPr/>
          </p:nvSpPr>
          <p:spPr bwMode="auto">
            <a:xfrm>
              <a:off x="13185" y="7158"/>
              <a:ext cx="6435" cy="834"/>
            </a:xfrm>
            <a:prstGeom prst="rect">
              <a:avLst/>
            </a:prstGeom>
            <a:solidFill>
              <a:srgbClr val="FFFFFF"/>
            </a:solidFill>
            <a:ln w="9525">
              <a:no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r>
                <a:rPr lang="en-US" sz="1400" dirty="0">
                  <a:latin typeface="Tahoma" pitchFamily="34" charset="0"/>
                </a:rPr>
                <a:t>Challenges I face with respect to social justice &amp; equity in schools are…</a:t>
              </a:r>
            </a:p>
            <a:p>
              <a:endParaRPr lang="en-US" sz="1400" dirty="0">
                <a:latin typeface="Tahoma" pitchFamily="34" charset="0"/>
              </a:endParaRPr>
            </a:p>
            <a:p>
              <a:endParaRPr lang="en-US" sz="1400" dirty="0">
                <a:latin typeface="Tahoma" pitchFamily="34" charset="0"/>
              </a:endParaRPr>
            </a:p>
            <a:p>
              <a:endParaRPr lang="en-US" sz="1400" dirty="0">
                <a:latin typeface="Tahoma" pitchFamily="34" charset="0"/>
              </a:endParaRPr>
            </a:p>
            <a:p>
              <a:r>
                <a:rPr lang="en-US" sz="1400" dirty="0">
                  <a:latin typeface="Tahoma" pitchFamily="34" charset="0"/>
                </a:rPr>
                <a:t>Therefore, I will…</a:t>
              </a:r>
              <a:endParaRPr lang="en-US" sz="1400" dirty="0"/>
            </a:p>
          </p:txBody>
        </p:sp>
        <p:sp>
          <p:nvSpPr>
            <p:cNvPr id="8" name="AutoShape 74"/>
            <p:cNvSpPr>
              <a:spLocks noChangeArrowheads="1"/>
            </p:cNvSpPr>
            <p:nvPr/>
          </p:nvSpPr>
          <p:spPr bwMode="auto">
            <a:xfrm>
              <a:off x="11880" y="264"/>
              <a:ext cx="7920" cy="4500"/>
            </a:xfrm>
            <a:prstGeom prst="wedgeEllipseCallout">
              <a:avLst>
                <a:gd name="adj1" fmla="val -34343"/>
                <a:gd name="adj2" fmla="val 56287"/>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endParaRPr lang="en-US"/>
            </a:p>
          </p:txBody>
        </p:sp>
        <p:sp>
          <p:nvSpPr>
            <p:cNvPr id="9" name="Text Box 75"/>
            <p:cNvSpPr txBox="1">
              <a:spLocks noChangeArrowheads="1"/>
            </p:cNvSpPr>
            <p:nvPr/>
          </p:nvSpPr>
          <p:spPr bwMode="auto">
            <a:xfrm>
              <a:off x="12978" y="984"/>
              <a:ext cx="5562" cy="528"/>
            </a:xfrm>
            <a:prstGeom prst="rect">
              <a:avLst/>
            </a:prstGeom>
            <a:solidFill>
              <a:srgbClr val="FFFFFF"/>
            </a:solidFill>
            <a:ln w="9525">
              <a:no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r>
                <a:rPr lang="en-US" sz="1400" dirty="0">
                  <a:latin typeface="Tahoma" pitchFamily="34" charset="0"/>
                </a:rPr>
                <a:t>Hearing this information makes me think…</a:t>
              </a:r>
              <a:endParaRPr lang="en-US" sz="1400" dirty="0"/>
            </a:p>
          </p:txBody>
        </p:sp>
        <p:sp>
          <p:nvSpPr>
            <p:cNvPr id="10" name="AutoShape 76"/>
            <p:cNvSpPr>
              <a:spLocks noChangeArrowheads="1"/>
            </p:cNvSpPr>
            <p:nvPr/>
          </p:nvSpPr>
          <p:spPr bwMode="auto">
            <a:xfrm>
              <a:off x="540" y="7824"/>
              <a:ext cx="8820" cy="3960"/>
            </a:xfrm>
            <a:prstGeom prst="wedgeRoundRectCallout">
              <a:avLst>
                <a:gd name="adj1" fmla="val 34421"/>
                <a:gd name="adj2" fmla="val -74468"/>
                <a:gd name="adj3" fmla="val 16667"/>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endParaRPr lang="en-US"/>
            </a:p>
          </p:txBody>
        </p:sp>
        <p:sp>
          <p:nvSpPr>
            <p:cNvPr id="11" name="Text Box 77"/>
            <p:cNvSpPr txBox="1">
              <a:spLocks noChangeArrowheads="1"/>
            </p:cNvSpPr>
            <p:nvPr/>
          </p:nvSpPr>
          <p:spPr bwMode="auto">
            <a:xfrm>
              <a:off x="1028" y="8146"/>
              <a:ext cx="7920" cy="732"/>
            </a:xfrm>
            <a:prstGeom prst="rect">
              <a:avLst/>
            </a:prstGeom>
            <a:solidFill>
              <a:srgbClr val="FFFFFF"/>
            </a:solidFill>
            <a:ln w="9525">
              <a:no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r>
                <a:rPr lang="en-US" sz="1400" dirty="0">
                  <a:latin typeface="Tahoma" pitchFamily="34" charset="0"/>
                </a:rPr>
                <a:t>By participating in this session, I’ve changed my thinking about…</a:t>
              </a:r>
              <a:endParaRPr lang="en-US" sz="1400" dirty="0"/>
            </a:p>
          </p:txBody>
        </p:sp>
      </p:grpSp>
    </p:spTree>
    <p:extLst>
      <p:ext uri="{BB962C8B-B14F-4D97-AF65-F5344CB8AC3E}">
        <p14:creationId xmlns:p14="http://schemas.microsoft.com/office/powerpoint/2010/main" val="423893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134EC-E405-AA4E-A2C9-EBDB248530F6}"/>
              </a:ext>
            </a:extLst>
          </p:cNvPr>
          <p:cNvSpPr txBox="1"/>
          <p:nvPr/>
        </p:nvSpPr>
        <p:spPr>
          <a:xfrm>
            <a:off x="0" y="268353"/>
            <a:ext cx="12192000" cy="3631763"/>
          </a:xfrm>
          <a:prstGeom prst="rect">
            <a:avLst/>
          </a:prstGeom>
          <a:noFill/>
        </p:spPr>
        <p:txBody>
          <a:bodyPr wrap="square" rtlCol="0">
            <a:spAutoFit/>
          </a:bodyPr>
          <a:lstStyle/>
          <a:p>
            <a:pPr algn="ctr"/>
            <a:r>
              <a:rPr lang="en-US" sz="6600" b="1" dirty="0"/>
              <a:t>Leading Social Justice in Your School </a:t>
            </a:r>
          </a:p>
          <a:p>
            <a:pPr algn="ctr"/>
            <a:r>
              <a:rPr lang="en-US" sz="4000" b="1" dirty="0"/>
              <a:t>Session 1: Who Am I and Why Am I Here?</a:t>
            </a:r>
            <a:endParaRPr lang="en-US" sz="4000" dirty="0"/>
          </a:p>
          <a:p>
            <a:endParaRPr lang="en-US" sz="3600" dirty="0"/>
          </a:p>
          <a:p>
            <a:endParaRPr lang="en-US" dirty="0"/>
          </a:p>
        </p:txBody>
      </p:sp>
      <p:sp>
        <p:nvSpPr>
          <p:cNvPr id="4" name="TextBox 3">
            <a:extLst>
              <a:ext uri="{FF2B5EF4-FFF2-40B4-BE49-F238E27FC236}">
                <a16:creationId xmlns:a16="http://schemas.microsoft.com/office/drawing/2014/main" id="{32D5AFCD-1DB3-1140-8D8E-9ECB6FC27447}"/>
              </a:ext>
            </a:extLst>
          </p:cNvPr>
          <p:cNvSpPr txBox="1"/>
          <p:nvPr/>
        </p:nvSpPr>
        <p:spPr>
          <a:xfrm>
            <a:off x="3937571" y="4065052"/>
            <a:ext cx="3998338" cy="1508105"/>
          </a:xfrm>
          <a:prstGeom prst="rect">
            <a:avLst/>
          </a:prstGeom>
          <a:noFill/>
        </p:spPr>
        <p:txBody>
          <a:bodyPr wrap="square" rtlCol="0">
            <a:spAutoFit/>
          </a:bodyPr>
          <a:lstStyle/>
          <a:p>
            <a:pPr algn="ctr"/>
            <a:endParaRPr lang="en-US" sz="3200" dirty="0"/>
          </a:p>
          <a:p>
            <a:pPr algn="ctr"/>
            <a:r>
              <a:rPr lang="en-US" sz="2800" dirty="0"/>
              <a:t>Designed and Lead by</a:t>
            </a:r>
          </a:p>
          <a:p>
            <a:pPr algn="ctr"/>
            <a:r>
              <a:rPr lang="en-US" sz="3200" b="1" dirty="0"/>
              <a:t>Dr. Omekongo Dibinga </a:t>
            </a:r>
          </a:p>
        </p:txBody>
      </p:sp>
      <p:pic>
        <p:nvPicPr>
          <p:cNvPr id="12290" name="Picture 2" descr="nassp">
            <a:extLst>
              <a:ext uri="{FF2B5EF4-FFF2-40B4-BE49-F238E27FC236}">
                <a16:creationId xmlns:a16="http://schemas.microsoft.com/office/drawing/2014/main" id="{E227907D-099E-FC47-AAED-ED63B3823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347" y="4989529"/>
            <a:ext cx="1915428" cy="12537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aculty Profile: Omekongo Dibinga">
            <a:extLst>
              <a:ext uri="{FF2B5EF4-FFF2-40B4-BE49-F238E27FC236}">
                <a16:creationId xmlns:a16="http://schemas.microsoft.com/office/drawing/2014/main" id="{4DB7B4D6-5B17-45CF-9979-DD8F6215D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93" y="3385819"/>
            <a:ext cx="2857500" cy="2857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9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7A28-BA63-40CB-99B6-837FC04E3D0F}"/>
              </a:ext>
            </a:extLst>
          </p:cNvPr>
          <p:cNvSpPr>
            <a:spLocks noGrp="1"/>
          </p:cNvSpPr>
          <p:nvPr>
            <p:ph type="title" idx="4294967295"/>
          </p:nvPr>
        </p:nvSpPr>
        <p:spPr>
          <a:xfrm>
            <a:off x="1645920" y="90547"/>
            <a:ext cx="5799909" cy="1201806"/>
          </a:xfrm>
        </p:spPr>
        <p:txBody>
          <a:bodyPr>
            <a:noAutofit/>
          </a:bodyPr>
          <a:lstStyle/>
          <a:p>
            <a:pPr algn="l">
              <a:lnSpc>
                <a:spcPct val="108000"/>
              </a:lnSpc>
            </a:pPr>
            <a:r>
              <a:rPr lang="en-US" dirty="0">
                <a:solidFill>
                  <a:schemeClr val="bg1"/>
                </a:solidFill>
                <a:latin typeface="Trebuchet MS" panose="020B0603020202020204" pitchFamily="34" charset="0"/>
              </a:rPr>
              <a:t>grounded in Building ranks’ equity</a:t>
            </a:r>
          </a:p>
        </p:txBody>
      </p:sp>
      <p:pic>
        <p:nvPicPr>
          <p:cNvPr id="4" name="Picture 3">
            <a:extLst>
              <a:ext uri="{FF2B5EF4-FFF2-40B4-BE49-F238E27FC236}">
                <a16:creationId xmlns:a16="http://schemas.microsoft.com/office/drawing/2014/main" id="{2584334D-C0BE-4C03-8FE3-6CD1F375DCBD}"/>
              </a:ext>
            </a:extLst>
          </p:cNvPr>
          <p:cNvPicPr>
            <a:picLocks noChangeAspect="1"/>
          </p:cNvPicPr>
          <p:nvPr/>
        </p:nvPicPr>
        <p:blipFill rotWithShape="1">
          <a:blip r:embed="rId3"/>
          <a:srcRect t="13061" b="16618"/>
          <a:stretch/>
        </p:blipFill>
        <p:spPr>
          <a:xfrm>
            <a:off x="2598821" y="1511166"/>
            <a:ext cx="7267074" cy="5130266"/>
          </a:xfrm>
          <a:prstGeom prst="rect">
            <a:avLst/>
          </a:prstGeom>
          <a:ln>
            <a:solidFill>
              <a:srgbClr val="0070C0"/>
            </a:solid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C7A5AA5D-ADA9-4337-B2C5-37530899988E}"/>
              </a:ext>
            </a:extLst>
          </p:cNvPr>
          <p:cNvSpPr/>
          <p:nvPr/>
        </p:nvSpPr>
        <p:spPr>
          <a:xfrm>
            <a:off x="3513221" y="4220678"/>
            <a:ext cx="1193533" cy="2261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19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524000" y="2223218"/>
            <a:ext cx="9144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6000" b="1" i="1" dirty="0">
                <a:latin typeface="Calibri" pitchFamily="34" charset="0"/>
                <a:ea typeface="Calibri" pitchFamily="34" charset="0"/>
                <a:cs typeface="TimesNewRoman,BoldItalic"/>
              </a:rPr>
              <a:t>Enduring Understanding:</a:t>
            </a:r>
          </a:p>
          <a:p>
            <a:pPr algn="ctr" fontAlgn="base">
              <a:spcBef>
                <a:spcPct val="0"/>
              </a:spcBef>
              <a:spcAft>
                <a:spcPct val="0"/>
              </a:spcAft>
            </a:pPr>
            <a:endParaRPr lang="en-US" sz="6000" b="1" i="1" dirty="0">
              <a:latin typeface="Calibri" pitchFamily="34" charset="0"/>
              <a:ea typeface="Calibri" pitchFamily="34" charset="0"/>
              <a:cs typeface="TimesNewRoman,BoldItalic"/>
            </a:endParaRPr>
          </a:p>
          <a:p>
            <a:pPr algn="ctr" fontAlgn="base">
              <a:spcBef>
                <a:spcPct val="0"/>
              </a:spcBef>
              <a:spcAft>
                <a:spcPct val="0"/>
              </a:spcAft>
            </a:pPr>
            <a:endParaRPr lang="en-US" sz="4000" dirty="0">
              <a:latin typeface="Arial" pitchFamily="34" charset="0"/>
              <a:cs typeface="Arial" pitchFamily="34" charset="0"/>
            </a:endParaRPr>
          </a:p>
          <a:p>
            <a:pPr algn="ctr" eaLnBrk="0" fontAlgn="base" hangingPunct="0">
              <a:spcBef>
                <a:spcPct val="0"/>
              </a:spcBef>
              <a:spcAft>
                <a:spcPct val="0"/>
              </a:spcAft>
            </a:pPr>
            <a:r>
              <a:rPr lang="en-US" sz="2800" dirty="0">
                <a:latin typeface="Arial" pitchFamily="34" charset="0"/>
                <a:cs typeface="Arial" pitchFamily="34" charset="0"/>
              </a:rPr>
              <a:t>Social justice is a cornerstone of our school community.</a:t>
            </a:r>
          </a:p>
        </p:txBody>
      </p:sp>
      <p:pic>
        <p:nvPicPr>
          <p:cNvPr id="3" name="Picture 5"/>
          <p:cNvPicPr>
            <a:picLocks noChangeAspect="1" noChangeArrowheads="1"/>
          </p:cNvPicPr>
          <p:nvPr/>
        </p:nvPicPr>
        <p:blipFill>
          <a:blip r:embed="rId3" cstate="print"/>
          <a:srcRect/>
          <a:stretch>
            <a:fillRect/>
          </a:stretch>
        </p:blipFill>
        <p:spPr bwMode="auto">
          <a:xfrm>
            <a:off x="4829665" y="3115592"/>
            <a:ext cx="2532670" cy="1684679"/>
          </a:xfrm>
          <a:prstGeom prst="rect">
            <a:avLst/>
          </a:prstGeom>
          <a:noFill/>
          <a:ln w="9525">
            <a:noFill/>
            <a:miter lim="800000"/>
            <a:headEnd/>
            <a:tailEnd/>
          </a:ln>
        </p:spPr>
      </p:pic>
    </p:spTree>
    <p:extLst>
      <p:ext uri="{BB962C8B-B14F-4D97-AF65-F5344CB8AC3E}">
        <p14:creationId xmlns:p14="http://schemas.microsoft.com/office/powerpoint/2010/main" val="253153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1879060"/>
            <a:ext cx="12191999" cy="4054896"/>
          </a:xfrm>
          <a:prstGeom prst="rect">
            <a:avLst/>
          </a:prstGeom>
          <a:noFill/>
          <a:ln w="9525">
            <a:noFill/>
            <a:miter lim="800000"/>
            <a:headEnd/>
            <a:tailEnd/>
          </a:ln>
        </p:spPr>
        <p:txBody>
          <a:bodyPr wrap="square" lIns="0" tIns="152352" rIns="0" bIns="38088" anchor="ctr">
            <a:spAutoFit/>
          </a:bodyPr>
          <a:lstStyle/>
          <a:p>
            <a:pPr lvl="1" algn="ctr">
              <a:tabLst>
                <a:tab pos="685800" algn="l"/>
              </a:tabLst>
            </a:pPr>
            <a:r>
              <a:rPr lang="en-US" sz="2400" i="1" dirty="0">
                <a:solidFill>
                  <a:srgbClr val="CC3300"/>
                </a:solidFill>
                <a:latin typeface="Arial" pitchFamily="34" charset="0"/>
              </a:rPr>
              <a:t>Enduring Understanding:</a:t>
            </a:r>
            <a:endParaRPr lang="en-US" sz="2400" dirty="0">
              <a:solidFill>
                <a:srgbClr val="CC3300"/>
              </a:solidFill>
              <a:latin typeface="Arial" pitchFamily="34" charset="0"/>
            </a:endParaRPr>
          </a:p>
          <a:p>
            <a:pPr marL="58738" lvl="1" algn="ctr">
              <a:tabLst>
                <a:tab pos="685800" algn="l"/>
              </a:tabLst>
            </a:pPr>
            <a:r>
              <a:rPr lang="en-US" sz="2300" dirty="0">
                <a:latin typeface="Arial" panose="020B0604020202020204" pitchFamily="34" charset="0"/>
                <a:cs typeface="Arial" panose="020B0604020202020204" pitchFamily="34" charset="0"/>
              </a:rPr>
              <a:t>Everyone deserves equal economic, political, social, &amp; educational rights and opportunities.</a:t>
            </a:r>
          </a:p>
          <a:p>
            <a:pPr lvl="1">
              <a:tabLst>
                <a:tab pos="685800" algn="l"/>
              </a:tabLst>
            </a:pPr>
            <a:endParaRPr lang="en-US" sz="2000" dirty="0">
              <a:latin typeface="Arial" pitchFamily="34" charset="0"/>
            </a:endParaRPr>
          </a:p>
          <a:p>
            <a:pPr lvl="1" algn="ctr">
              <a:tabLst>
                <a:tab pos="685800" algn="l"/>
              </a:tabLst>
            </a:pPr>
            <a:r>
              <a:rPr lang="en-US" sz="2400" i="1" dirty="0">
                <a:solidFill>
                  <a:srgbClr val="CC3300"/>
                </a:solidFill>
                <a:latin typeface="Arial" pitchFamily="34" charset="0"/>
              </a:rPr>
              <a:t>Essential Questions:</a:t>
            </a:r>
            <a:endParaRPr lang="en-US" sz="2400" dirty="0">
              <a:solidFill>
                <a:srgbClr val="CC3300"/>
              </a:solidFill>
              <a:latin typeface="Arial" pitchFamily="34" charset="0"/>
            </a:endParaRPr>
          </a:p>
          <a:p>
            <a:pPr marL="752475" lvl="1" indent="-295275">
              <a:tabLst>
                <a:tab pos="685800" algn="l"/>
              </a:tabLst>
            </a:pPr>
            <a:r>
              <a:rPr lang="en-US" sz="2000" dirty="0">
                <a:latin typeface="Arial" pitchFamily="34" charset="0"/>
              </a:rPr>
              <a:t>1. How do awareness, knowledge, and understanding of my own identity and history affect my commitment to equity and social justice?</a:t>
            </a:r>
          </a:p>
          <a:p>
            <a:pPr lvl="1">
              <a:tabLst>
                <a:tab pos="685800" algn="l"/>
              </a:tabLst>
            </a:pPr>
            <a:endParaRPr lang="en-US" sz="2000" dirty="0">
              <a:latin typeface="Arial" pitchFamily="34" charset="0"/>
            </a:endParaRPr>
          </a:p>
          <a:p>
            <a:pPr marL="752475" lvl="1" indent="-295275">
              <a:tabLst>
                <a:tab pos="685800" algn="l"/>
              </a:tabLst>
            </a:pPr>
            <a:r>
              <a:rPr lang="en-US" sz="2000" dirty="0">
                <a:latin typeface="Arial" pitchFamily="34" charset="0"/>
              </a:rPr>
              <a:t>2. How do awareness, knowledge, and understanding of the identity and experiences of my students, faculty, and staff affect my commitment to equity and social justice?</a:t>
            </a:r>
          </a:p>
          <a:p>
            <a:pPr lvl="1">
              <a:tabLst>
                <a:tab pos="685800" algn="l"/>
              </a:tabLst>
            </a:pPr>
            <a:endParaRPr lang="en-US" sz="2000" dirty="0">
              <a:latin typeface="Arial" pitchFamily="34" charset="0"/>
            </a:endParaRPr>
          </a:p>
          <a:p>
            <a:pPr marL="752475" lvl="1" indent="-295275">
              <a:tabLst>
                <a:tab pos="685800" algn="l"/>
              </a:tabLst>
            </a:pPr>
            <a:r>
              <a:rPr lang="en-US" sz="2000" dirty="0">
                <a:latin typeface="Arial" pitchFamily="34" charset="0"/>
              </a:rPr>
              <a:t>3. How can school leaders establish environments that are conscious of culture to ensure implementation of equity and social justice?</a:t>
            </a:r>
          </a:p>
        </p:txBody>
      </p:sp>
      <p:pic>
        <p:nvPicPr>
          <p:cNvPr id="10243" name="Picture 5"/>
          <p:cNvPicPr>
            <a:picLocks noChangeAspect="1" noChangeArrowheads="1"/>
          </p:cNvPicPr>
          <p:nvPr/>
        </p:nvPicPr>
        <p:blipFill>
          <a:blip r:embed="rId3"/>
          <a:srcRect/>
          <a:stretch>
            <a:fillRect/>
          </a:stretch>
        </p:blipFill>
        <p:spPr bwMode="auto">
          <a:xfrm>
            <a:off x="5298306" y="357381"/>
            <a:ext cx="2057400" cy="1368425"/>
          </a:xfrm>
          <a:prstGeom prst="rect">
            <a:avLst/>
          </a:prstGeom>
          <a:noFill/>
          <a:ln w="9525">
            <a:noFill/>
            <a:miter lim="800000"/>
            <a:headEnd/>
            <a:tailEnd/>
          </a:ln>
        </p:spPr>
      </p:pic>
    </p:spTree>
    <p:extLst>
      <p:ext uri="{BB962C8B-B14F-4D97-AF65-F5344CB8AC3E}">
        <p14:creationId xmlns:p14="http://schemas.microsoft.com/office/powerpoint/2010/main" val="402087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752600" y="1"/>
            <a:ext cx="84582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6000" b="1" i="1" dirty="0">
                <a:latin typeface="Calibri" pitchFamily="34" charset="0"/>
                <a:ea typeface="Calibri" pitchFamily="34" charset="0"/>
                <a:cs typeface="TimesNewRoman,BoldItalic"/>
              </a:rPr>
              <a:t>Ground Rules</a:t>
            </a:r>
          </a:p>
          <a:p>
            <a:pPr algn="ctr" fontAlgn="base">
              <a:spcBef>
                <a:spcPct val="0"/>
              </a:spcBef>
              <a:spcAft>
                <a:spcPct val="0"/>
              </a:spcAft>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Be willing to surface and explore unconscious beliefs and values.</a:t>
            </a:r>
          </a:p>
          <a:p>
            <a:pPr marL="514350" indent="-514350" algn="ctr" eaLnBrk="0" fontAlgn="base" hangingPunct="0">
              <a:spcBef>
                <a:spcPct val="0"/>
              </a:spcBef>
              <a:spcAft>
                <a:spcPct val="0"/>
              </a:spcAft>
              <a:buFontTx/>
              <a:buAutoNum type="arabicPeriod"/>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Listen to hear, not respond.</a:t>
            </a:r>
          </a:p>
          <a:p>
            <a:pPr algn="ctr" eaLnBrk="0" fontAlgn="base" hangingPunct="0">
              <a:spcBef>
                <a:spcPct val="0"/>
              </a:spcBef>
              <a:spcAft>
                <a:spcPct val="0"/>
              </a:spcAft>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Be willing to think about situations with a new or expanded perspective.</a:t>
            </a:r>
          </a:p>
          <a:p>
            <a:pPr algn="ctr" eaLnBrk="0" fontAlgn="base" hangingPunct="0">
              <a:spcBef>
                <a:spcPct val="0"/>
              </a:spcBef>
              <a:spcAft>
                <a:spcPct val="0"/>
              </a:spcAft>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Be mindful that your truth can be different for others.</a:t>
            </a:r>
          </a:p>
          <a:p>
            <a:pPr algn="ctr" eaLnBrk="0" fontAlgn="base" hangingPunct="0">
              <a:spcBef>
                <a:spcPct val="0"/>
              </a:spcBef>
              <a:spcAft>
                <a:spcPct val="0"/>
              </a:spcAft>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Honor confidentiality.</a:t>
            </a:r>
          </a:p>
          <a:p>
            <a:pPr algn="ctr" eaLnBrk="0" fontAlgn="base" hangingPunct="0">
              <a:spcBef>
                <a:spcPct val="0"/>
              </a:spcBef>
              <a:spcAft>
                <a:spcPct val="0"/>
              </a:spcAft>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Take responsibility for your own learning.</a:t>
            </a:r>
          </a:p>
          <a:p>
            <a:pPr algn="ctr" eaLnBrk="0" fontAlgn="base" hangingPunct="0">
              <a:spcBef>
                <a:spcPct val="0"/>
              </a:spcBef>
              <a:spcAft>
                <a:spcPct val="0"/>
              </a:spcAft>
            </a:pPr>
            <a:endParaRPr lang="en-US" sz="2800" dirty="0">
              <a:latin typeface="Calibri" pitchFamily="34" charset="0"/>
              <a:cs typeface="Arial" pitchFamily="34" charset="0"/>
            </a:endParaRPr>
          </a:p>
        </p:txBody>
      </p:sp>
    </p:spTree>
    <p:extLst>
      <p:ext uri="{BB962C8B-B14F-4D97-AF65-F5344CB8AC3E}">
        <p14:creationId xmlns:p14="http://schemas.microsoft.com/office/powerpoint/2010/main" val="252714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CB2D-5DC1-4449-94C1-7D7A1DD1A5B4}"/>
              </a:ext>
            </a:extLst>
          </p:cNvPr>
          <p:cNvSpPr>
            <a:spLocks noGrp="1"/>
          </p:cNvSpPr>
          <p:nvPr>
            <p:ph type="title"/>
          </p:nvPr>
        </p:nvSpPr>
        <p:spPr/>
        <p:txBody>
          <a:bodyPr>
            <a:normAutofit/>
          </a:bodyPr>
          <a:lstStyle/>
          <a:p>
            <a:pPr algn="ctr"/>
            <a:r>
              <a:rPr lang="en-US" sz="4800" b="1" dirty="0"/>
              <a:t>Social Justice Defined</a:t>
            </a:r>
          </a:p>
        </p:txBody>
      </p:sp>
      <p:sp>
        <p:nvSpPr>
          <p:cNvPr id="3" name="TextBox 2">
            <a:extLst>
              <a:ext uri="{FF2B5EF4-FFF2-40B4-BE49-F238E27FC236}">
                <a16:creationId xmlns:a16="http://schemas.microsoft.com/office/drawing/2014/main" id="{EBD51B7E-C824-3543-8A83-F2E238851B36}"/>
              </a:ext>
            </a:extLst>
          </p:cNvPr>
          <p:cNvSpPr txBox="1"/>
          <p:nvPr/>
        </p:nvSpPr>
        <p:spPr>
          <a:xfrm>
            <a:off x="1" y="1911928"/>
            <a:ext cx="12192000" cy="3447098"/>
          </a:xfrm>
          <a:prstGeom prst="rect">
            <a:avLst/>
          </a:prstGeom>
          <a:noFill/>
        </p:spPr>
        <p:txBody>
          <a:bodyPr wrap="square" rtlCol="0">
            <a:spAutoFit/>
          </a:bodyPr>
          <a:lstStyle/>
          <a:p>
            <a:pPr algn="ctr"/>
            <a:r>
              <a:rPr lang="en-US" sz="4800" dirty="0"/>
              <a:t>The view that everyone deserves equal economic, political and </a:t>
            </a:r>
            <a:r>
              <a:rPr lang="en-US" sz="4800" b="1" dirty="0"/>
              <a:t>social</a:t>
            </a:r>
            <a:r>
              <a:rPr lang="en-US" sz="4800" dirty="0"/>
              <a:t> rights and opportunities. </a:t>
            </a:r>
          </a:p>
          <a:p>
            <a:pPr algn="ctr"/>
            <a:endParaRPr lang="en-US" sz="3200" dirty="0"/>
          </a:p>
          <a:p>
            <a:pPr algn="ctr"/>
            <a:r>
              <a:rPr lang="en-US" sz="2400" dirty="0"/>
              <a:t>(The San Diego Foundation)</a:t>
            </a:r>
          </a:p>
          <a:p>
            <a:endParaRPr lang="en-US" dirty="0"/>
          </a:p>
        </p:txBody>
      </p:sp>
    </p:spTree>
    <p:extLst>
      <p:ext uri="{BB962C8B-B14F-4D97-AF65-F5344CB8AC3E}">
        <p14:creationId xmlns:p14="http://schemas.microsoft.com/office/powerpoint/2010/main" val="297090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1350888"/>
            <a:ext cx="11839699" cy="4701226"/>
          </a:xfrm>
          <a:prstGeom prst="rect">
            <a:avLst/>
          </a:prstGeom>
          <a:noFill/>
          <a:ln w="9525">
            <a:noFill/>
            <a:miter lim="800000"/>
            <a:headEnd/>
            <a:tailEnd/>
          </a:ln>
        </p:spPr>
        <p:txBody>
          <a:bodyPr wrap="square" lIns="0" tIns="152352" rIns="0" bIns="38088" anchor="ctr">
            <a:spAutoFit/>
          </a:bodyPr>
          <a:lstStyle/>
          <a:p>
            <a:pPr lvl="1" algn="ctr">
              <a:tabLst>
                <a:tab pos="685800" algn="l"/>
              </a:tabLst>
            </a:pPr>
            <a:endParaRPr lang="en-US" sz="3600" b="1" dirty="0">
              <a:latin typeface="Arial" panose="020B0604020202020204" pitchFamily="34" charset="0"/>
              <a:cs typeface="Arial" panose="020B0604020202020204" pitchFamily="34" charset="0"/>
            </a:endParaRPr>
          </a:p>
          <a:p>
            <a:pPr lvl="1" algn="ctr">
              <a:tabLst>
                <a:tab pos="685800" algn="l"/>
              </a:tabLst>
            </a:pPr>
            <a:r>
              <a:rPr lang="en-US" sz="3600" b="1" dirty="0">
                <a:latin typeface="Arial" panose="020B0604020202020204" pitchFamily="34" charset="0"/>
                <a:cs typeface="Arial" panose="020B0604020202020204" pitchFamily="34" charset="0"/>
              </a:rPr>
              <a:t>Activity</a:t>
            </a:r>
          </a:p>
          <a:p>
            <a:pPr lvl="1" algn="ctr">
              <a:tabLst>
                <a:tab pos="685800" algn="l"/>
              </a:tabLst>
            </a:pPr>
            <a:endParaRPr lang="en-US" sz="2300" dirty="0">
              <a:latin typeface="Arial" panose="020B0604020202020204" pitchFamily="34" charset="0"/>
              <a:cs typeface="Arial" panose="020B0604020202020204" pitchFamily="34" charset="0"/>
            </a:endParaRPr>
          </a:p>
          <a:p>
            <a:pPr lvl="1" algn="ctr">
              <a:tabLst>
                <a:tab pos="685800" algn="l"/>
              </a:tabLst>
            </a:pPr>
            <a:r>
              <a:rPr lang="en-US" sz="2300" dirty="0">
                <a:latin typeface="Arial" panose="020B0604020202020204" pitchFamily="34" charset="0"/>
                <a:cs typeface="Arial" panose="020B0604020202020204" pitchFamily="34" charset="0"/>
              </a:rPr>
              <a:t>In your groups, discuss what the challenges are at your school from a social justice perspective that led you to sign up for this session.</a:t>
            </a:r>
          </a:p>
          <a:p>
            <a:pPr lvl="1">
              <a:tabLst>
                <a:tab pos="685800" algn="l"/>
              </a:tabLst>
            </a:pPr>
            <a:endParaRPr lang="en-US" sz="2000" dirty="0">
              <a:latin typeface="Arial" pitchFamily="34" charset="0"/>
            </a:endParaRPr>
          </a:p>
          <a:p>
            <a:pPr lvl="1" algn="ctr">
              <a:tabLst>
                <a:tab pos="685800" algn="l"/>
              </a:tabLst>
            </a:pPr>
            <a:r>
              <a:rPr lang="en-US" sz="2800" b="1" i="1" dirty="0">
                <a:latin typeface="Arial" pitchFamily="34" charset="0"/>
              </a:rPr>
              <a:t>Possible examples: </a:t>
            </a:r>
          </a:p>
          <a:p>
            <a:pPr lvl="1" algn="ctr">
              <a:tabLst>
                <a:tab pos="685800" algn="l"/>
              </a:tabLst>
            </a:pPr>
            <a:endParaRPr lang="en-US" sz="2000" b="1" i="1" dirty="0">
              <a:latin typeface="Arial" pitchFamily="34" charset="0"/>
            </a:endParaRPr>
          </a:p>
          <a:p>
            <a:pPr lvl="1" algn="ctr">
              <a:tabLst>
                <a:tab pos="685800" algn="l"/>
              </a:tabLst>
            </a:pPr>
            <a:r>
              <a:rPr lang="en-US" sz="2800" i="1" dirty="0">
                <a:latin typeface="Arial" pitchFamily="34" charset="0"/>
              </a:rPr>
              <a:t>racism, homophobia, pandemic related equity, anti-Semitism, bullying, digital divide, parents or staff not committed to the work, second-guessing your own commitment to social justice &amp; equity, fatigue</a:t>
            </a:r>
          </a:p>
        </p:txBody>
      </p:sp>
      <p:pic>
        <p:nvPicPr>
          <p:cNvPr id="10243" name="Picture 5"/>
          <p:cNvPicPr>
            <a:picLocks noChangeAspect="1" noChangeArrowheads="1"/>
          </p:cNvPicPr>
          <p:nvPr/>
        </p:nvPicPr>
        <p:blipFill>
          <a:blip r:embed="rId3"/>
          <a:srcRect/>
          <a:stretch>
            <a:fillRect/>
          </a:stretch>
        </p:blipFill>
        <p:spPr bwMode="auto">
          <a:xfrm>
            <a:off x="5182802" y="367007"/>
            <a:ext cx="2057400" cy="1368425"/>
          </a:xfrm>
          <a:prstGeom prst="rect">
            <a:avLst/>
          </a:prstGeom>
          <a:noFill/>
          <a:ln w="9525">
            <a:noFill/>
            <a:miter lim="800000"/>
            <a:headEnd/>
            <a:tailEnd/>
          </a:ln>
        </p:spPr>
      </p:pic>
    </p:spTree>
    <p:extLst>
      <p:ext uri="{BB962C8B-B14F-4D97-AF65-F5344CB8AC3E}">
        <p14:creationId xmlns:p14="http://schemas.microsoft.com/office/powerpoint/2010/main" val="50027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905000" y="1003300"/>
            <a:ext cx="8382000" cy="5473700"/>
          </a:xfrm>
          <a:solidFill>
            <a:schemeClr val="bg1"/>
          </a:solidFill>
        </p:spPr>
        <p:txBody>
          <a:bodyPr/>
          <a:lstStyle/>
          <a:p>
            <a:pPr algn="r" eaLnBrk="1" hangingPunct="1">
              <a:buFontTx/>
              <a:buNone/>
            </a:pPr>
            <a:r>
              <a:rPr lang="en-US" b="1" i="1">
                <a:latin typeface="Georgia" charset="0"/>
              </a:rPr>
              <a:t>The world we have created is a</a:t>
            </a:r>
          </a:p>
          <a:p>
            <a:pPr algn="r" eaLnBrk="1" hangingPunct="1">
              <a:buFontTx/>
              <a:buNone/>
            </a:pPr>
            <a:r>
              <a:rPr lang="en-US" b="1" i="1">
                <a:latin typeface="Georgia" charset="0"/>
              </a:rPr>
              <a:t>product of our thinking.</a:t>
            </a:r>
          </a:p>
          <a:p>
            <a:pPr algn="r" eaLnBrk="1" hangingPunct="1">
              <a:buFontTx/>
              <a:buNone/>
            </a:pPr>
            <a:r>
              <a:rPr lang="en-US" b="1" i="1">
                <a:latin typeface="Georgia" charset="0"/>
              </a:rPr>
              <a:t>We cannot change things until</a:t>
            </a:r>
          </a:p>
          <a:p>
            <a:pPr algn="r" eaLnBrk="1" hangingPunct="1">
              <a:buFontTx/>
              <a:buNone/>
            </a:pPr>
            <a:r>
              <a:rPr lang="en-US" b="1" i="1">
                <a:latin typeface="Georgia" charset="0"/>
              </a:rPr>
              <a:t>we change our thinking.</a:t>
            </a:r>
            <a:r>
              <a:rPr lang="en-US" b="1">
                <a:latin typeface="Georgia" charset="0"/>
              </a:rPr>
              <a:t> </a:t>
            </a:r>
            <a:r>
              <a:rPr lang="en-US" i="1">
                <a:latin typeface="Georgia" charset="0"/>
              </a:rPr>
              <a:t>                  </a:t>
            </a:r>
          </a:p>
          <a:p>
            <a:pPr algn="r" eaLnBrk="1" hangingPunct="1">
              <a:buFontTx/>
              <a:buNone/>
            </a:pPr>
            <a:r>
              <a:rPr lang="en-US" i="1">
                <a:latin typeface="Georgia" charset="0"/>
              </a:rPr>
              <a:t>- </a:t>
            </a:r>
            <a:r>
              <a:rPr lang="en-US">
                <a:latin typeface="Georgia" charset="0"/>
              </a:rPr>
              <a:t>Einstein</a:t>
            </a:r>
          </a:p>
          <a:p>
            <a:pPr eaLnBrk="1" hangingPunct="1">
              <a:buFontTx/>
              <a:buNone/>
            </a:pPr>
            <a:endParaRPr lang="en-US" b="1" i="1">
              <a:latin typeface="Georgia" charset="0"/>
            </a:endParaRPr>
          </a:p>
          <a:p>
            <a:pPr algn="r" eaLnBrk="1" hangingPunct="1">
              <a:buFontTx/>
              <a:buNone/>
            </a:pPr>
            <a:r>
              <a:rPr lang="en-US" b="1" i="1">
                <a:latin typeface="Georgia" charset="0"/>
              </a:rPr>
              <a:t>The less we know about each other, </a:t>
            </a:r>
          </a:p>
          <a:p>
            <a:pPr algn="r" eaLnBrk="1" hangingPunct="1">
              <a:buFontTx/>
              <a:buNone/>
            </a:pPr>
            <a:r>
              <a:rPr lang="en-US" b="1" i="1">
                <a:latin typeface="Georgia" charset="0"/>
              </a:rPr>
              <a:t>the more we make up.</a:t>
            </a:r>
            <a:endParaRPr lang="en-US">
              <a:latin typeface="Georgia" charset="0"/>
            </a:endParaRPr>
          </a:p>
          <a:p>
            <a:pPr algn="r" eaLnBrk="1" hangingPunct="1">
              <a:buFontTx/>
              <a:buNone/>
            </a:pPr>
            <a:r>
              <a:rPr lang="en-US">
                <a:latin typeface="Georgia" charset="0"/>
              </a:rPr>
              <a:t>-Donna Ford</a:t>
            </a:r>
          </a:p>
        </p:txBody>
      </p:sp>
    </p:spTree>
    <p:extLst>
      <p:ext uri="{BB962C8B-B14F-4D97-AF65-F5344CB8AC3E}">
        <p14:creationId xmlns:p14="http://schemas.microsoft.com/office/powerpoint/2010/main" val="2012039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2226</TotalTime>
  <Words>1744</Words>
  <Application>Microsoft Office PowerPoint</Application>
  <PresentationFormat>Widescreen</PresentationFormat>
  <Paragraphs>221</Paragraphs>
  <Slides>29</Slides>
  <Notes>14</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3" baseType="lpstr">
      <vt:lpstr>Arial</vt:lpstr>
      <vt:lpstr>Calibri</vt:lpstr>
      <vt:lpstr>Calibri Light</vt:lpstr>
      <vt:lpstr>Comic Sans MS</vt:lpstr>
      <vt:lpstr>Garamond</vt:lpstr>
      <vt:lpstr>Georgia</vt:lpstr>
      <vt:lpstr>Helvetica</vt:lpstr>
      <vt:lpstr>Tahoma</vt:lpstr>
      <vt:lpstr>Times New Roman</vt:lpstr>
      <vt:lpstr>Trebuchet MS</vt:lpstr>
      <vt:lpstr>Verdana</vt:lpstr>
      <vt:lpstr>Office Theme</vt:lpstr>
      <vt:lpstr>1_Office Theme</vt:lpstr>
      <vt:lpstr>Slide</vt:lpstr>
      <vt:lpstr>PowerPoint Presentation</vt:lpstr>
      <vt:lpstr>PowerPoint Presentation</vt:lpstr>
      <vt:lpstr>grounded in Building ranks’ equity</vt:lpstr>
      <vt:lpstr>PowerPoint Presentation</vt:lpstr>
      <vt:lpstr>PowerPoint Presentation</vt:lpstr>
      <vt:lpstr>PowerPoint Presentation</vt:lpstr>
      <vt:lpstr>Social Justice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facing students today</vt:lpstr>
      <vt:lpstr>Reflection on Race</vt:lpstr>
      <vt:lpstr>Reflection on Gender</vt:lpstr>
      <vt:lpstr>Stages of Racialized and Ethnic Identity Development: People of Color (William Cross)</vt:lpstr>
      <vt:lpstr>Stages of Racialized and Ethnic Identity Development: White Identity (Janet Helms)</vt:lpstr>
      <vt:lpstr>PowerPoint Presentation</vt:lpstr>
      <vt:lpstr>Assignments for Next Session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Episcopal School A Moment vs. A Movement: Your Anti-racism Journey</dc:title>
  <dc:creator>Omekongo Dibinga</dc:creator>
  <cp:lastModifiedBy>Auchter, Joan</cp:lastModifiedBy>
  <cp:revision>43</cp:revision>
  <dcterms:created xsi:type="dcterms:W3CDTF">2020-12-09T14:25:02Z</dcterms:created>
  <dcterms:modified xsi:type="dcterms:W3CDTF">2021-03-30T21:41:12Z</dcterms:modified>
</cp:coreProperties>
</file>